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Lst>
  <p:notesMasterIdLst>
    <p:notesMasterId r:id="rId27"/>
  </p:notesMasterIdLst>
  <p:handoutMasterIdLst>
    <p:handoutMasterId r:id="rId28"/>
  </p:handoutMasterIdLst>
  <p:sldIdLst>
    <p:sldId id="3770" r:id="rId5"/>
    <p:sldId id="3772" r:id="rId6"/>
    <p:sldId id="330" r:id="rId7"/>
    <p:sldId id="334" r:id="rId8"/>
    <p:sldId id="331" r:id="rId9"/>
    <p:sldId id="3758" r:id="rId10"/>
    <p:sldId id="3761" r:id="rId11"/>
    <p:sldId id="3719" r:id="rId12"/>
    <p:sldId id="3742" r:id="rId13"/>
    <p:sldId id="3720" r:id="rId14"/>
    <p:sldId id="3773" r:id="rId15"/>
    <p:sldId id="335" r:id="rId16"/>
    <p:sldId id="3762" r:id="rId17"/>
    <p:sldId id="3763" r:id="rId18"/>
    <p:sldId id="3776" r:id="rId19"/>
    <p:sldId id="3777" r:id="rId20"/>
    <p:sldId id="3779" r:id="rId21"/>
    <p:sldId id="336" r:id="rId22"/>
    <p:sldId id="3774" r:id="rId23"/>
    <p:sldId id="3780" r:id="rId24"/>
    <p:sldId id="3626" r:id="rId25"/>
    <p:sldId id="326" r:id="rId26"/>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CC52222-EEFB-42B6-90E5-8E2490915D26}">
          <p14:sldIdLst>
            <p14:sldId id="3770"/>
            <p14:sldId id="3772"/>
            <p14:sldId id="330"/>
            <p14:sldId id="334"/>
            <p14:sldId id="331"/>
            <p14:sldId id="3758"/>
            <p14:sldId id="3761"/>
            <p14:sldId id="3719"/>
            <p14:sldId id="3742"/>
            <p14:sldId id="3720"/>
            <p14:sldId id="3773"/>
            <p14:sldId id="335"/>
            <p14:sldId id="3762"/>
            <p14:sldId id="3763"/>
            <p14:sldId id="3776"/>
            <p14:sldId id="3777"/>
            <p14:sldId id="3779"/>
            <p14:sldId id="336"/>
            <p14:sldId id="3774"/>
            <p14:sldId id="3780"/>
            <p14:sldId id="3626"/>
            <p14:sldId id="32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extLst/>
  </p:cmAuthor>
  <p:cmAuthor id="2" name="Nicolette Sharp (Prime 8)" initials="NS(8" lastIdx="4" clrIdx="1">
    <p:extLst/>
  </p:cmAuthor>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008272"/>
    <a:srgbClr val="EAEAEA"/>
    <a:srgbClr val="0078D7"/>
    <a:srgbClr val="2560E0"/>
    <a:srgbClr val="CB2E6D"/>
    <a:srgbClr val="854CC7"/>
    <a:srgbClr val="D83B01"/>
    <a:srgbClr val="00B294"/>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818" autoAdjust="0"/>
  </p:normalViewPr>
  <p:slideViewPr>
    <p:cSldViewPr snapToGrid="0">
      <p:cViewPr>
        <p:scale>
          <a:sx n="100" d="100"/>
          <a:sy n="100" d="100"/>
        </p:scale>
        <p:origin x="72" y="6"/>
      </p:cViewPr>
      <p:guideLst/>
    </p:cSldViewPr>
  </p:slideViewPr>
  <p:notesTextViewPr>
    <p:cViewPr>
      <p:scale>
        <a:sx n="3" d="2"/>
        <a:sy n="3" d="2"/>
      </p:scale>
      <p:origin x="0" y="0"/>
    </p:cViewPr>
  </p:notesTextViewPr>
  <p:notesViewPr>
    <p:cSldViewPr snapToGrid="0">
      <p:cViewPr>
        <p:scale>
          <a:sx n="1" d="2"/>
          <a:sy n="1" d="2"/>
        </p:scale>
        <p:origin x="4032" y="101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7F3287-5E11-4B2E-ABE7-EE5220C3C59C}" type="doc">
      <dgm:prSet loTypeId="urn:microsoft.com/office/officeart/2005/8/layout/venn1" loCatId="relationship" qsTypeId="urn:microsoft.com/office/officeart/2005/8/quickstyle/simple1" qsCatId="simple" csTypeId="urn:microsoft.com/office/officeart/2005/8/colors/accent1_2" csCatId="accent1" phldr="1"/>
      <dgm:spPr/>
    </dgm:pt>
    <dgm:pt modelId="{F91A9AC4-EA5E-4370-A88A-41743C26060A}">
      <dgm:prSet phldrT="[Text]"/>
      <dgm:spPr/>
      <dgm:t>
        <a:bodyPr/>
        <a:lstStyle/>
        <a:p>
          <a:r>
            <a:rPr lang="en-US" dirty="0"/>
            <a:t>People</a:t>
          </a:r>
        </a:p>
      </dgm:t>
    </dgm:pt>
    <dgm:pt modelId="{F4824574-3E43-4636-8D1E-335615DD806E}" type="parTrans" cxnId="{13105A08-9E91-4F9E-97E1-827C55F32AE5}">
      <dgm:prSet/>
      <dgm:spPr/>
      <dgm:t>
        <a:bodyPr/>
        <a:lstStyle/>
        <a:p>
          <a:endParaRPr lang="en-US"/>
        </a:p>
      </dgm:t>
    </dgm:pt>
    <dgm:pt modelId="{E91DC144-0E50-4F02-A0B5-BDAFA3670BF3}" type="sibTrans" cxnId="{13105A08-9E91-4F9E-97E1-827C55F32AE5}">
      <dgm:prSet/>
      <dgm:spPr/>
      <dgm:t>
        <a:bodyPr/>
        <a:lstStyle/>
        <a:p>
          <a:endParaRPr lang="en-US"/>
        </a:p>
      </dgm:t>
    </dgm:pt>
    <dgm:pt modelId="{B115F27E-576F-4377-9795-7F694F112452}">
      <dgm:prSet phldrT="[Text]"/>
      <dgm:spPr/>
      <dgm:t>
        <a:bodyPr/>
        <a:lstStyle/>
        <a:p>
          <a:r>
            <a:rPr lang="en-US" dirty="0"/>
            <a:t>Products</a:t>
          </a:r>
        </a:p>
      </dgm:t>
    </dgm:pt>
    <dgm:pt modelId="{927A6292-A67A-4703-811B-DCD2D02ED3F7}" type="parTrans" cxnId="{C81F4399-9F23-4560-A984-F96F404F250B}">
      <dgm:prSet/>
      <dgm:spPr/>
      <dgm:t>
        <a:bodyPr/>
        <a:lstStyle/>
        <a:p>
          <a:endParaRPr lang="en-US"/>
        </a:p>
      </dgm:t>
    </dgm:pt>
    <dgm:pt modelId="{E0870D3E-C8AF-47FC-BE2D-4046C29EF3AB}" type="sibTrans" cxnId="{C81F4399-9F23-4560-A984-F96F404F250B}">
      <dgm:prSet/>
      <dgm:spPr/>
      <dgm:t>
        <a:bodyPr/>
        <a:lstStyle/>
        <a:p>
          <a:endParaRPr lang="en-US"/>
        </a:p>
      </dgm:t>
    </dgm:pt>
    <dgm:pt modelId="{67090BCD-9CF3-488D-A6CD-5A1017173D62}">
      <dgm:prSet phldrT="[Text]"/>
      <dgm:spPr/>
      <dgm:t>
        <a:bodyPr/>
        <a:lstStyle/>
        <a:p>
          <a:r>
            <a:rPr lang="en-US" dirty="0"/>
            <a:t>Process</a:t>
          </a:r>
        </a:p>
      </dgm:t>
    </dgm:pt>
    <dgm:pt modelId="{25C05082-0D9F-43E9-9568-90D855FCC7F7}" type="parTrans" cxnId="{E62423E0-46D1-40F6-932A-C84B30E297CE}">
      <dgm:prSet/>
      <dgm:spPr/>
      <dgm:t>
        <a:bodyPr/>
        <a:lstStyle/>
        <a:p>
          <a:endParaRPr lang="en-US"/>
        </a:p>
      </dgm:t>
    </dgm:pt>
    <dgm:pt modelId="{009E2134-0F99-4069-9833-2638B1593A98}" type="sibTrans" cxnId="{E62423E0-46D1-40F6-932A-C84B30E297CE}">
      <dgm:prSet/>
      <dgm:spPr/>
      <dgm:t>
        <a:bodyPr/>
        <a:lstStyle/>
        <a:p>
          <a:endParaRPr lang="en-US"/>
        </a:p>
      </dgm:t>
    </dgm:pt>
    <dgm:pt modelId="{3CFEF72D-C5E4-43A5-9312-A25AF2B3BCA9}" type="pres">
      <dgm:prSet presAssocID="{687F3287-5E11-4B2E-ABE7-EE5220C3C59C}" presName="compositeShape" presStyleCnt="0">
        <dgm:presLayoutVars>
          <dgm:chMax val="7"/>
          <dgm:dir/>
          <dgm:resizeHandles val="exact"/>
        </dgm:presLayoutVars>
      </dgm:prSet>
      <dgm:spPr/>
    </dgm:pt>
    <dgm:pt modelId="{22778BB9-31F3-4C6D-85DA-EBC75FBFB907}" type="pres">
      <dgm:prSet presAssocID="{F91A9AC4-EA5E-4370-A88A-41743C26060A}" presName="circ1" presStyleLbl="vennNode1" presStyleIdx="0" presStyleCnt="3"/>
      <dgm:spPr/>
    </dgm:pt>
    <dgm:pt modelId="{296F9197-9F05-4268-8886-CBBF92BFAE63}" type="pres">
      <dgm:prSet presAssocID="{F91A9AC4-EA5E-4370-A88A-41743C26060A}" presName="circ1Tx" presStyleLbl="revTx" presStyleIdx="0" presStyleCnt="0">
        <dgm:presLayoutVars>
          <dgm:chMax val="0"/>
          <dgm:chPref val="0"/>
          <dgm:bulletEnabled val="1"/>
        </dgm:presLayoutVars>
      </dgm:prSet>
      <dgm:spPr/>
    </dgm:pt>
    <dgm:pt modelId="{8FD2FDD1-DB75-4A25-BB4A-CB1BCC623986}" type="pres">
      <dgm:prSet presAssocID="{B115F27E-576F-4377-9795-7F694F112452}" presName="circ2" presStyleLbl="vennNode1" presStyleIdx="1" presStyleCnt="3"/>
      <dgm:spPr/>
    </dgm:pt>
    <dgm:pt modelId="{A7D35537-7A23-4E80-8B01-471139CB8ED6}" type="pres">
      <dgm:prSet presAssocID="{B115F27E-576F-4377-9795-7F694F112452}" presName="circ2Tx" presStyleLbl="revTx" presStyleIdx="0" presStyleCnt="0">
        <dgm:presLayoutVars>
          <dgm:chMax val="0"/>
          <dgm:chPref val="0"/>
          <dgm:bulletEnabled val="1"/>
        </dgm:presLayoutVars>
      </dgm:prSet>
      <dgm:spPr/>
    </dgm:pt>
    <dgm:pt modelId="{3419FDDD-3061-4E58-A7FA-1655EF6085DB}" type="pres">
      <dgm:prSet presAssocID="{67090BCD-9CF3-488D-A6CD-5A1017173D62}" presName="circ3" presStyleLbl="vennNode1" presStyleIdx="2" presStyleCnt="3"/>
      <dgm:spPr/>
    </dgm:pt>
    <dgm:pt modelId="{56B6F35C-0870-432F-8E8A-B801E30BD880}" type="pres">
      <dgm:prSet presAssocID="{67090BCD-9CF3-488D-A6CD-5A1017173D62}" presName="circ3Tx" presStyleLbl="revTx" presStyleIdx="0" presStyleCnt="0">
        <dgm:presLayoutVars>
          <dgm:chMax val="0"/>
          <dgm:chPref val="0"/>
          <dgm:bulletEnabled val="1"/>
        </dgm:presLayoutVars>
      </dgm:prSet>
      <dgm:spPr/>
    </dgm:pt>
  </dgm:ptLst>
  <dgm:cxnLst>
    <dgm:cxn modelId="{13105A08-9E91-4F9E-97E1-827C55F32AE5}" srcId="{687F3287-5E11-4B2E-ABE7-EE5220C3C59C}" destId="{F91A9AC4-EA5E-4370-A88A-41743C26060A}" srcOrd="0" destOrd="0" parTransId="{F4824574-3E43-4636-8D1E-335615DD806E}" sibTransId="{E91DC144-0E50-4F02-A0B5-BDAFA3670BF3}"/>
    <dgm:cxn modelId="{2AD99640-C34C-486D-9BBF-FECD826BB064}" type="presOf" srcId="{67090BCD-9CF3-488D-A6CD-5A1017173D62}" destId="{3419FDDD-3061-4E58-A7FA-1655EF6085DB}" srcOrd="0" destOrd="0" presId="urn:microsoft.com/office/officeart/2005/8/layout/venn1"/>
    <dgm:cxn modelId="{4F6EF068-9D6C-40EF-9C7D-FE7EDBB7653B}" type="presOf" srcId="{B115F27E-576F-4377-9795-7F694F112452}" destId="{A7D35537-7A23-4E80-8B01-471139CB8ED6}" srcOrd="1" destOrd="0" presId="urn:microsoft.com/office/officeart/2005/8/layout/venn1"/>
    <dgm:cxn modelId="{AB4FDF70-3E06-4396-880D-939A9DD5776D}" type="presOf" srcId="{B115F27E-576F-4377-9795-7F694F112452}" destId="{8FD2FDD1-DB75-4A25-BB4A-CB1BCC623986}" srcOrd="0" destOrd="0" presId="urn:microsoft.com/office/officeart/2005/8/layout/venn1"/>
    <dgm:cxn modelId="{C81F4399-9F23-4560-A984-F96F404F250B}" srcId="{687F3287-5E11-4B2E-ABE7-EE5220C3C59C}" destId="{B115F27E-576F-4377-9795-7F694F112452}" srcOrd="1" destOrd="0" parTransId="{927A6292-A67A-4703-811B-DCD2D02ED3F7}" sibTransId="{E0870D3E-C8AF-47FC-BE2D-4046C29EF3AB}"/>
    <dgm:cxn modelId="{05499E9F-41B0-4639-AF6F-E09ADF5AEEBE}" type="presOf" srcId="{F91A9AC4-EA5E-4370-A88A-41743C26060A}" destId="{22778BB9-31F3-4C6D-85DA-EBC75FBFB907}" srcOrd="0" destOrd="0" presId="urn:microsoft.com/office/officeart/2005/8/layout/venn1"/>
    <dgm:cxn modelId="{D460AEA4-8A71-4B29-9103-7BECBB4AC5F3}" type="presOf" srcId="{687F3287-5E11-4B2E-ABE7-EE5220C3C59C}" destId="{3CFEF72D-C5E4-43A5-9312-A25AF2B3BCA9}" srcOrd="0" destOrd="0" presId="urn:microsoft.com/office/officeart/2005/8/layout/venn1"/>
    <dgm:cxn modelId="{E62423E0-46D1-40F6-932A-C84B30E297CE}" srcId="{687F3287-5E11-4B2E-ABE7-EE5220C3C59C}" destId="{67090BCD-9CF3-488D-A6CD-5A1017173D62}" srcOrd="2" destOrd="0" parTransId="{25C05082-0D9F-43E9-9568-90D855FCC7F7}" sibTransId="{009E2134-0F99-4069-9833-2638B1593A98}"/>
    <dgm:cxn modelId="{54C7C4E8-A099-4487-A38E-9DD4034E70FC}" type="presOf" srcId="{F91A9AC4-EA5E-4370-A88A-41743C26060A}" destId="{296F9197-9F05-4268-8886-CBBF92BFAE63}" srcOrd="1" destOrd="0" presId="urn:microsoft.com/office/officeart/2005/8/layout/venn1"/>
    <dgm:cxn modelId="{3CD5CEF8-45C4-43BF-B3AD-A740D73AD30D}" type="presOf" srcId="{67090BCD-9CF3-488D-A6CD-5A1017173D62}" destId="{56B6F35C-0870-432F-8E8A-B801E30BD880}" srcOrd="1" destOrd="0" presId="urn:microsoft.com/office/officeart/2005/8/layout/venn1"/>
    <dgm:cxn modelId="{B5C4C342-6F96-497C-8F21-0C06C97C5624}" type="presParOf" srcId="{3CFEF72D-C5E4-43A5-9312-A25AF2B3BCA9}" destId="{22778BB9-31F3-4C6D-85DA-EBC75FBFB907}" srcOrd="0" destOrd="0" presId="urn:microsoft.com/office/officeart/2005/8/layout/venn1"/>
    <dgm:cxn modelId="{0AB5E97E-49C0-4FFF-BDAD-BBCF30F8CF1C}" type="presParOf" srcId="{3CFEF72D-C5E4-43A5-9312-A25AF2B3BCA9}" destId="{296F9197-9F05-4268-8886-CBBF92BFAE63}" srcOrd="1" destOrd="0" presId="urn:microsoft.com/office/officeart/2005/8/layout/venn1"/>
    <dgm:cxn modelId="{CE71C736-0894-4186-A614-C80385AD6D88}" type="presParOf" srcId="{3CFEF72D-C5E4-43A5-9312-A25AF2B3BCA9}" destId="{8FD2FDD1-DB75-4A25-BB4A-CB1BCC623986}" srcOrd="2" destOrd="0" presId="urn:microsoft.com/office/officeart/2005/8/layout/venn1"/>
    <dgm:cxn modelId="{62718C46-E004-4AEB-80F1-77B5AA3C6B2E}" type="presParOf" srcId="{3CFEF72D-C5E4-43A5-9312-A25AF2B3BCA9}" destId="{A7D35537-7A23-4E80-8B01-471139CB8ED6}" srcOrd="3" destOrd="0" presId="urn:microsoft.com/office/officeart/2005/8/layout/venn1"/>
    <dgm:cxn modelId="{0F9B26A6-DD1A-40D9-82B6-BB119F84B1D2}" type="presParOf" srcId="{3CFEF72D-C5E4-43A5-9312-A25AF2B3BCA9}" destId="{3419FDDD-3061-4E58-A7FA-1655EF6085DB}" srcOrd="4" destOrd="0" presId="urn:microsoft.com/office/officeart/2005/8/layout/venn1"/>
    <dgm:cxn modelId="{E37DE33C-ABCE-43C3-974E-6A157D4BF581}" type="presParOf" srcId="{3CFEF72D-C5E4-43A5-9312-A25AF2B3BCA9}" destId="{56B6F35C-0870-432F-8E8A-B801E30BD880}"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7F3287-5E11-4B2E-ABE7-EE5220C3C59C}" type="doc">
      <dgm:prSet loTypeId="urn:microsoft.com/office/officeart/2005/8/layout/venn1" loCatId="relationship" qsTypeId="urn:microsoft.com/office/officeart/2005/8/quickstyle/simple1" qsCatId="simple" csTypeId="urn:microsoft.com/office/officeart/2005/8/colors/accent1_2" csCatId="accent1" phldr="1"/>
      <dgm:spPr/>
    </dgm:pt>
    <dgm:pt modelId="{3CFEF72D-C5E4-43A5-9312-A25AF2B3BCA9}" type="pres">
      <dgm:prSet presAssocID="{687F3287-5E11-4B2E-ABE7-EE5220C3C59C}" presName="compositeShape" presStyleCnt="0">
        <dgm:presLayoutVars>
          <dgm:chMax val="7"/>
          <dgm:dir/>
          <dgm:resizeHandles val="exact"/>
        </dgm:presLayoutVars>
      </dgm:prSet>
      <dgm:spPr/>
    </dgm:pt>
  </dgm:ptLst>
  <dgm:cxnLst>
    <dgm:cxn modelId="{D460AEA4-8A71-4B29-9103-7BECBB4AC5F3}" type="presOf" srcId="{687F3287-5E11-4B2E-ABE7-EE5220C3C59C}" destId="{3CFEF72D-C5E4-43A5-9312-A25AF2B3BCA9}" srcOrd="0" destOrd="0" presId="urn:microsoft.com/office/officeart/2005/8/layout/ven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78BB9-31F3-4C6D-85DA-EBC75FBFB907}">
      <dsp:nvSpPr>
        <dsp:cNvPr id="0" name=""/>
        <dsp:cNvSpPr/>
      </dsp:nvSpPr>
      <dsp:spPr>
        <a:xfrm>
          <a:off x="1310987" y="55474"/>
          <a:ext cx="2662777" cy="266277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kern="1200" dirty="0"/>
            <a:t>People</a:t>
          </a:r>
        </a:p>
      </dsp:txBody>
      <dsp:txXfrm>
        <a:off x="1666024" y="521460"/>
        <a:ext cx="1952703" cy="1198249"/>
      </dsp:txXfrm>
    </dsp:sp>
    <dsp:sp modelId="{8FD2FDD1-DB75-4A25-BB4A-CB1BCC623986}">
      <dsp:nvSpPr>
        <dsp:cNvPr id="0" name=""/>
        <dsp:cNvSpPr/>
      </dsp:nvSpPr>
      <dsp:spPr>
        <a:xfrm>
          <a:off x="2271806" y="1719710"/>
          <a:ext cx="2662777" cy="266277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kern="1200" dirty="0"/>
            <a:t>Products</a:t>
          </a:r>
        </a:p>
      </dsp:txBody>
      <dsp:txXfrm>
        <a:off x="3086172" y="2407594"/>
        <a:ext cx="1597666" cy="1464527"/>
      </dsp:txXfrm>
    </dsp:sp>
    <dsp:sp modelId="{3419FDDD-3061-4E58-A7FA-1655EF6085DB}">
      <dsp:nvSpPr>
        <dsp:cNvPr id="0" name=""/>
        <dsp:cNvSpPr/>
      </dsp:nvSpPr>
      <dsp:spPr>
        <a:xfrm>
          <a:off x="350168" y="1719710"/>
          <a:ext cx="2662777" cy="266277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kern="1200" dirty="0"/>
            <a:t>Process</a:t>
          </a:r>
        </a:p>
      </dsp:txBody>
      <dsp:txXfrm>
        <a:off x="600913" y="2407594"/>
        <a:ext cx="1597666" cy="14645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10/2/2018</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10/2/2018</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3358891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Visual designer or “pipeline as YAML”</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3450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YAML is a 1</a:t>
            </a:r>
            <a:r>
              <a:rPr lang="en-US" baseline="30000" dirty="0"/>
              <a:t>st</a:t>
            </a:r>
            <a:r>
              <a:rPr lang="en-US" dirty="0"/>
              <a:t>-class citizen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516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a:t>https://docs.microsoft.com/azure/devops/pipelines/agents/hosted?view=vsts&amp;tabs=yaml</a:t>
            </a:r>
          </a:p>
          <a:p>
            <a:pPr marL="285750" indent="-285750">
              <a:buFontTx/>
              <a:buChar char="-"/>
            </a:pPr>
            <a:endParaRPr lang="en-US" dirty="0"/>
          </a:p>
          <a:p>
            <a:pPr marL="285750" indent="-285750">
              <a:buFontTx/>
              <a:buChar char="-"/>
            </a:pPr>
            <a:r>
              <a:rPr lang="en-US" dirty="0"/>
              <a:t>https://github.com/Microsoft/azure-pipelines-image-generation/blob/master/images/win/Vs2017-Server2016-Readme.md</a:t>
            </a:r>
          </a:p>
          <a:p>
            <a:pPr marL="0" indent="0">
              <a:buFontTx/>
              <a:buNone/>
            </a:pPr>
            <a:r>
              <a:rPr lang="en-US" dirty="0"/>
              <a:t>	- Latest .NET Core components installed:</a:t>
            </a:r>
          </a:p>
          <a:p>
            <a:pPr marL="0" indent="0">
              <a:buFontTx/>
              <a:buNone/>
            </a:pPr>
            <a:r>
              <a:rPr lang="en-US" dirty="0"/>
              <a:t>		- 2.1.2 runtime</a:t>
            </a:r>
          </a:p>
          <a:p>
            <a:pPr marL="0" indent="0">
              <a:buFontTx/>
              <a:buNone/>
            </a:pPr>
            <a:r>
              <a:rPr lang="en-US" dirty="0"/>
              <a:t>		- 2.1.400 SDK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24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15</a:t>
            </a:fld>
            <a:endParaRPr lang="en-US"/>
          </a:p>
        </p:txBody>
      </p:sp>
    </p:spTree>
    <p:extLst>
      <p:ext uri="{BB962C8B-B14F-4D97-AF65-F5344CB8AC3E}">
        <p14:creationId xmlns:p14="http://schemas.microsoft.com/office/powerpoint/2010/main" val="375906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case:</a:t>
            </a:r>
          </a:p>
          <a:p>
            <a:pPr marL="285750" indent="-285750">
              <a:buFontTx/>
              <a:buChar char="-"/>
            </a:pPr>
            <a:r>
              <a:rPr lang="en-US" dirty="0"/>
              <a:t>ASP.NET Core targeting .NET Framework</a:t>
            </a:r>
          </a:p>
        </p:txBody>
      </p:sp>
      <p:sp>
        <p:nvSpPr>
          <p:cNvPr id="4" name="Slide Number Placeholder 3"/>
          <p:cNvSpPr>
            <a:spLocks noGrp="1"/>
          </p:cNvSpPr>
          <p:nvPr>
            <p:ph type="sldNum" sz="quarter" idx="5"/>
          </p:nvPr>
        </p:nvSpPr>
        <p:spPr/>
        <p:txBody>
          <a:bodyPr/>
          <a:lstStyle/>
          <a:p>
            <a:fld id="{3D7B9D4F-5F19-438C-92E8-037C6AE8F87D}" type="slidenum">
              <a:rPr lang="en-US" smtClean="0"/>
              <a:t>16</a:t>
            </a:fld>
            <a:endParaRPr lang="en-US"/>
          </a:p>
        </p:txBody>
      </p:sp>
    </p:spTree>
    <p:extLst>
      <p:ext uri="{BB962C8B-B14F-4D97-AF65-F5344CB8AC3E}">
        <p14:creationId xmlns:p14="http://schemas.microsoft.com/office/powerpoint/2010/main" val="792213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case:</a:t>
            </a:r>
          </a:p>
          <a:p>
            <a:pPr marL="285750" indent="-285750">
              <a:buFontTx/>
              <a:buChar char="-"/>
            </a:pPr>
            <a:r>
              <a:rPr lang="en-US" dirty="0"/>
              <a:t>ASP.NET Core targeting .NET Core</a:t>
            </a:r>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17</a:t>
            </a:fld>
            <a:endParaRPr lang="en-US"/>
          </a:p>
        </p:txBody>
      </p:sp>
    </p:spTree>
    <p:extLst>
      <p:ext uri="{BB962C8B-B14F-4D97-AF65-F5344CB8AC3E}">
        <p14:creationId xmlns:p14="http://schemas.microsoft.com/office/powerpoint/2010/main" val="1355879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6427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- 2 identical prod </a:t>
            </a:r>
            <a:r>
              <a:rPr lang="en-US" dirty="0" err="1"/>
              <a:t>envs</a:t>
            </a:r>
            <a:r>
              <a:rPr lang="en-US" dirty="0"/>
              <a:t>.</a:t>
            </a:r>
          </a:p>
          <a:p>
            <a:pPr marL="752094" lvl="1" indent="-285750">
              <a:buFontTx/>
              <a:buChar char="-"/>
            </a:pPr>
            <a:r>
              <a:rPr lang="en-US" dirty="0"/>
              <a:t>At any time, only 1 of the </a:t>
            </a:r>
            <a:r>
              <a:rPr lang="en-US" dirty="0" err="1"/>
              <a:t>envs</a:t>
            </a:r>
            <a:r>
              <a:rPr lang="en-US" dirty="0"/>
              <a:t>. is live</a:t>
            </a:r>
          </a:p>
          <a:p>
            <a:pPr marL="752094" lvl="1" indent="-285750">
              <a:buFontTx/>
              <a:buChar char="-"/>
            </a:pPr>
            <a:r>
              <a:rPr lang="en-US" dirty="0"/>
              <a:t>Blue = live; Green = idle</a:t>
            </a:r>
          </a:p>
          <a:p>
            <a:pPr marL="752094" lvl="1" indent="-285750">
              <a:buFontTx/>
              <a:buChar char="-"/>
            </a:pPr>
            <a:r>
              <a:rPr lang="en-US" dirty="0"/>
              <a:t>Easily roll back, if something goes</a:t>
            </a:r>
          </a:p>
          <a:p>
            <a:r>
              <a:rPr lang="en-US" dirty="0"/>
              <a:t>- Use deployment slots (S1 tier and above)</a:t>
            </a:r>
          </a:p>
        </p:txBody>
      </p:sp>
      <p:sp>
        <p:nvSpPr>
          <p:cNvPr id="4" name="Slide Number Placeholder 3"/>
          <p:cNvSpPr>
            <a:spLocks noGrp="1"/>
          </p:cNvSpPr>
          <p:nvPr>
            <p:ph type="sldNum" sz="quarter" idx="5"/>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2249575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21</a:t>
            </a:fld>
            <a:endParaRPr lang="en-US"/>
          </a:p>
        </p:txBody>
      </p:sp>
    </p:spTree>
    <p:extLst>
      <p:ext uri="{BB962C8B-B14F-4D97-AF65-F5344CB8AC3E}">
        <p14:creationId xmlns:p14="http://schemas.microsoft.com/office/powerpoint/2010/main" val="1323822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179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a:t>People </a:t>
            </a:r>
            <a:r>
              <a:rPr lang="en-US" dirty="0"/>
              <a:t>following a process enabled by products to deliver value to end users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698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Build systems:</a:t>
            </a:r>
          </a:p>
          <a:p>
            <a:pPr marL="285750" indent="-285750">
              <a:buFontTx/>
              <a:buChar char="-"/>
            </a:pPr>
            <a:r>
              <a:rPr lang="en-US" dirty="0"/>
              <a:t>Jenkins</a:t>
            </a:r>
          </a:p>
          <a:p>
            <a:pPr marL="285750" indent="-285750">
              <a:buFontTx/>
              <a:buChar char="-"/>
            </a:pPr>
            <a:r>
              <a:rPr lang="en-US" dirty="0"/>
              <a:t>TeamCity</a:t>
            </a:r>
          </a:p>
          <a:p>
            <a:pPr marL="285750" indent="-285750">
              <a:buFontTx/>
              <a:buChar char="-"/>
            </a:pPr>
            <a:r>
              <a:rPr lang="en-US" dirty="0"/>
              <a:t>Bamboo</a:t>
            </a:r>
          </a:p>
          <a:p>
            <a:pPr marL="285750" indent="-285750">
              <a:buFontTx/>
              <a:buChar char="-"/>
            </a:pPr>
            <a:r>
              <a:rPr lang="en-US" dirty="0"/>
              <a:t>TFS</a:t>
            </a:r>
          </a:p>
          <a:p>
            <a:pPr marL="285750" indent="-285750">
              <a:buFontTx/>
              <a:buChar char="-"/>
            </a:pPr>
            <a:endParaRPr lang="en-US" dirty="0"/>
          </a:p>
          <a:p>
            <a:pPr marL="0" indent="0">
              <a:buFontTx/>
              <a:buNone/>
            </a:pPr>
            <a:r>
              <a:rPr lang="en-US" dirty="0"/>
              <a:t>Build tasks:</a:t>
            </a:r>
          </a:p>
          <a:p>
            <a:pPr marL="285750" indent="-285750">
              <a:buFontTx/>
              <a:buChar char="-"/>
            </a:pPr>
            <a:r>
              <a:rPr lang="en-US" dirty="0"/>
              <a:t>Package restore</a:t>
            </a:r>
          </a:p>
          <a:p>
            <a:pPr marL="285750" indent="-285750">
              <a:buFontTx/>
              <a:buChar char="-"/>
            </a:pPr>
            <a:r>
              <a:rPr lang="en-US" dirty="0"/>
              <a:t>Versioning</a:t>
            </a:r>
          </a:p>
          <a:p>
            <a:pPr marL="285750" indent="-285750">
              <a:buFontTx/>
              <a:buChar char="-"/>
            </a:pPr>
            <a:r>
              <a:rPr lang="en-US" dirty="0"/>
              <a:t>Linting</a:t>
            </a:r>
          </a:p>
          <a:p>
            <a:pPr marL="285750" indent="-285750">
              <a:buFontTx/>
              <a:buChar char="-"/>
            </a:pPr>
            <a:r>
              <a:rPr lang="en-US" dirty="0"/>
              <a:t>Packaging artifacts for deployment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0793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 low bus factor of 1 represents a single point of failure within the team.”</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67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GB" dirty="0"/>
              <a:t>Launched on 9/10</a:t>
            </a:r>
          </a:p>
          <a:p>
            <a:pPr marL="285750" indent="-285750">
              <a:buFontTx/>
              <a:buChar char="-"/>
            </a:pPr>
            <a:r>
              <a:rPr lang="en-GB" dirty="0"/>
              <a:t>VSTS split into 5 independent services</a:t>
            </a:r>
          </a:p>
        </p:txBody>
      </p:sp>
      <p:sp>
        <p:nvSpPr>
          <p:cNvPr id="4" name="Slide Number Placeholder 3"/>
          <p:cNvSpPr>
            <a:spLocks noGrp="1"/>
          </p:cNvSpPr>
          <p:nvPr>
            <p:ph type="sldNum" sz="quarter" idx="5"/>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Azure Pipelines is the perfect launchpad for your code – automating your builds and deployments so you spend less time with the nuts and bolts and more time being creative </a:t>
            </a:r>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7</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8</a:t>
            </a:fld>
            <a:endParaRPr lang="en-US"/>
          </a:p>
        </p:txBody>
      </p:sp>
    </p:spTree>
    <p:extLst>
      <p:ext uri="{BB962C8B-B14F-4D97-AF65-F5344CB8AC3E}">
        <p14:creationId xmlns:p14="http://schemas.microsoft.com/office/powerpoint/2010/main" val="552169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&amp; release tasks in marketplace to support your needs</a:t>
            </a:r>
          </a:p>
        </p:txBody>
      </p:sp>
      <p:sp>
        <p:nvSpPr>
          <p:cNvPr id="4" name="Slide Number Placeholder 3"/>
          <p:cNvSpPr>
            <a:spLocks noGrp="1"/>
          </p:cNvSpPr>
          <p:nvPr>
            <p:ph type="sldNum" sz="quarter" idx="5"/>
          </p:nvPr>
        </p:nvSpPr>
        <p:spPr/>
        <p:txBody>
          <a:bodyPr/>
          <a:lstStyle/>
          <a:p>
            <a:fld id="{3D7B9D4F-5F19-438C-92E8-037C6AE8F87D}" type="slidenum">
              <a:rPr lang="en-US" smtClean="0"/>
              <a:t>9</a:t>
            </a:fld>
            <a:endParaRPr lang="en-US"/>
          </a:p>
        </p:txBody>
      </p:sp>
    </p:spTree>
    <p:extLst>
      <p:ext uri="{BB962C8B-B14F-4D97-AF65-F5344CB8AC3E}">
        <p14:creationId xmlns:p14="http://schemas.microsoft.com/office/powerpoint/2010/main" val="2081403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a:t>Install GitHub App in repo</a:t>
            </a:r>
          </a:p>
          <a:p>
            <a:pPr marL="285750" indent="-285750">
              <a:buFontTx/>
              <a:buChar char="-"/>
            </a:pPr>
            <a:r>
              <a:rPr lang="en-US" dirty="0"/>
              <a:t>Build activity visible on Checks tab of PR</a:t>
            </a:r>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10</a:t>
            </a:fld>
            <a:endParaRPr lang="en-US"/>
          </a:p>
        </p:txBody>
      </p:sp>
    </p:spTree>
    <p:extLst>
      <p:ext uri="{BB962C8B-B14F-4D97-AF65-F5344CB8AC3E}">
        <p14:creationId xmlns:p14="http://schemas.microsoft.com/office/powerpoint/2010/main" val="33377163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3" y="2590884"/>
            <a:ext cx="7054558"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DevOps</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3" y="4429278"/>
            <a:ext cx="705455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pic>
        <p:nvPicPr>
          <p:cNvPr id="7" name="Picture 6">
            <a:extLst>
              <a:ext uri="{FF2B5EF4-FFF2-40B4-BE49-F238E27FC236}">
                <a16:creationId xmlns:a16="http://schemas.microsoft.com/office/drawing/2014/main" id="{BD3B56DE-35B4-4011-AD7D-3475F2DB86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38050" y="2590884"/>
            <a:ext cx="5458946" cy="4270989"/>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69602528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7445868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3548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C3160E-2579-4584-9765-DC1BA0B358F9}" type="datetimeFigureOut">
              <a:rPr lang="en-US" smtClean="0"/>
              <a:t>10/2/2018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CE71B6-810B-4E00-9712-EF79E9AB3E99}" type="slidenum">
              <a:rPr lang="en-US" smtClean="0"/>
              <a:t>‹#›</a:t>
            </a:fld>
            <a:endParaRPr lang="en-US"/>
          </a:p>
        </p:txBody>
      </p:sp>
    </p:spTree>
    <p:extLst>
      <p:ext uri="{BB962C8B-B14F-4D97-AF65-F5344CB8AC3E}">
        <p14:creationId xmlns:p14="http://schemas.microsoft.com/office/powerpoint/2010/main" val="35928804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5008" y="1861968"/>
            <a:ext cx="5285502" cy="20723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5965" y="1861968"/>
            <a:ext cx="5285502" cy="20723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C3160E-2579-4584-9765-DC1BA0B358F9}" type="datetimeFigureOut">
              <a:rPr lang="en-US" smtClean="0"/>
              <a:t>10/2/2018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CE71B6-810B-4E00-9712-EF79E9AB3E99}" type="slidenum">
              <a:rPr lang="en-US" smtClean="0"/>
              <a:t>‹#›</a:t>
            </a:fld>
            <a:endParaRPr lang="en-US"/>
          </a:p>
        </p:txBody>
      </p:sp>
    </p:spTree>
    <p:extLst>
      <p:ext uri="{BB962C8B-B14F-4D97-AF65-F5344CB8AC3E}">
        <p14:creationId xmlns:p14="http://schemas.microsoft.com/office/powerpoint/2010/main" val="74068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0"/>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93" r:id="rId13"/>
    <p:sldLayoutId id="2147483873" r:id="rId14"/>
    <p:sldLayoutId id="2147483890" r:id="rId15"/>
    <p:sldLayoutId id="2147483891" r:id="rId16"/>
    <p:sldLayoutId id="2147483894" r:id="rId17"/>
    <p:sldLayoutId id="2147483878" r:id="rId18"/>
    <p:sldLayoutId id="2147483892" r:id="rId19"/>
    <p:sldLayoutId id="2147483879" r:id="rId20"/>
    <p:sldLayoutId id="2147483880" r:id="rId21"/>
    <p:sldLayoutId id="2147483881" r:id="rId22"/>
    <p:sldLayoutId id="2147483883" r:id="rId23"/>
    <p:sldLayoutId id="2147483882" r:id="rId24"/>
    <p:sldLayoutId id="2147483897" r:id="rId25"/>
    <p:sldLayoutId id="2147483903" r:id="rId26"/>
    <p:sldLayoutId id="2147483904" r:id="rId27"/>
    <p:sldLayoutId id="2147483905" r:id="rId28"/>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67.pn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27.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diagramColors" Target="../diagrams/colors2.xml"/><Relationship Id="rId11" Type="http://schemas.openxmlformats.org/officeDocument/2006/relationships/image" Target="../media/image17.png"/><Relationship Id="rId5" Type="http://schemas.openxmlformats.org/officeDocument/2006/relationships/diagramQuickStyle" Target="../diagrams/quickStyle2.xml"/><Relationship Id="rId10" Type="http://schemas.openxmlformats.org/officeDocument/2006/relationships/image" Target="../media/image16.png"/><Relationship Id="rId4" Type="http://schemas.openxmlformats.org/officeDocument/2006/relationships/diagramLayout" Target="../diagrams/layout2.xml"/><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6.sv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7.png"/><Relationship Id="rId21" Type="http://schemas.openxmlformats.org/officeDocument/2006/relationships/image" Target="../media/image50.png"/><Relationship Id="rId7" Type="http://schemas.openxmlformats.org/officeDocument/2006/relationships/image" Target="../media/image39.png"/><Relationship Id="rId12" Type="http://schemas.openxmlformats.org/officeDocument/2006/relationships/image" Target="../media/image23.png"/><Relationship Id="rId17" Type="http://schemas.openxmlformats.org/officeDocument/2006/relationships/image" Target="../media/image46.png"/><Relationship Id="rId2" Type="http://schemas.openxmlformats.org/officeDocument/2006/relationships/notesSlide" Target="../notesSlides/notesSlide8.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25.xml"/><Relationship Id="rId6" Type="http://schemas.openxmlformats.org/officeDocument/2006/relationships/image" Target="../media/image38.png"/><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44.png"/><Relationship Id="rId10" Type="http://schemas.openxmlformats.org/officeDocument/2006/relationships/image" Target="../media/image20.png"/><Relationship Id="rId19" Type="http://schemas.openxmlformats.org/officeDocument/2006/relationships/image" Target="../media/image48.png"/><Relationship Id="rId4" Type="http://schemas.openxmlformats.org/officeDocument/2006/relationships/image" Target="../media/image21.png"/><Relationship Id="rId9" Type="http://schemas.openxmlformats.org/officeDocument/2006/relationships/image" Target="../media/image41.png"/><Relationship Id="rId14" Type="http://schemas.openxmlformats.org/officeDocument/2006/relationships/image" Target="../media/image43.png"/><Relationship Id="rId22"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23F78-5F4E-4236-A124-F949734A3418}"/>
              </a:ext>
            </a:extLst>
          </p:cNvPr>
          <p:cNvSpPr>
            <a:spLocks noGrp="1"/>
          </p:cNvSpPr>
          <p:nvPr>
            <p:ph type="title"/>
          </p:nvPr>
        </p:nvSpPr>
        <p:spPr/>
        <p:txBody>
          <a:bodyPr/>
          <a:lstStyle/>
          <a:p>
            <a:r>
              <a:rPr lang="en-US" dirty="0"/>
              <a:t>DevOps in the Cloud</a:t>
            </a:r>
            <a:br>
              <a:rPr lang="en-US" dirty="0"/>
            </a:br>
            <a:r>
              <a:rPr lang="en-US" dirty="0"/>
              <a:t>for the .NET Developer</a:t>
            </a:r>
          </a:p>
        </p:txBody>
      </p:sp>
      <p:sp>
        <p:nvSpPr>
          <p:cNvPr id="3" name="Text Placeholder 2">
            <a:extLst>
              <a:ext uri="{FF2B5EF4-FFF2-40B4-BE49-F238E27FC236}">
                <a16:creationId xmlns:a16="http://schemas.microsoft.com/office/drawing/2014/main" id="{BB213DEB-BA8A-4937-84EE-6597E058DA71}"/>
              </a:ext>
            </a:extLst>
          </p:cNvPr>
          <p:cNvSpPr>
            <a:spLocks noGrp="1"/>
          </p:cNvSpPr>
          <p:nvPr>
            <p:ph type="body" sz="quarter" idx="12"/>
          </p:nvPr>
        </p:nvSpPr>
        <p:spPr/>
        <p:txBody>
          <a:bodyPr/>
          <a:lstStyle/>
          <a:p>
            <a:r>
              <a:rPr lang="en-GB" b="1" dirty="0"/>
              <a:t>Scott Addie</a:t>
            </a:r>
          </a:p>
          <a:p>
            <a:r>
              <a:rPr lang="en-GB" dirty="0"/>
              <a:t>Senior Content Developer</a:t>
            </a:r>
          </a:p>
          <a:p>
            <a:r>
              <a:rPr lang="en-GB" dirty="0"/>
              <a:t>@</a:t>
            </a:r>
            <a:r>
              <a:rPr lang="en-GB" dirty="0" err="1"/>
              <a:t>Scott_Addie</a:t>
            </a:r>
            <a:endParaRPr lang="en-US" dirty="0"/>
          </a:p>
        </p:txBody>
      </p:sp>
    </p:spTree>
    <p:extLst>
      <p:ext uri="{BB962C8B-B14F-4D97-AF65-F5344CB8AC3E}">
        <p14:creationId xmlns:p14="http://schemas.microsoft.com/office/powerpoint/2010/main" val="211061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4"/>
          <a:srcRect r="3099"/>
          <a:stretch/>
        </p:blipFill>
        <p:spPr>
          <a:xfrm>
            <a:off x="6250978" y="1497999"/>
            <a:ext cx="6185498" cy="450404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3110706"/>
            <a:ext cx="5667375" cy="773112"/>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3908305"/>
            <a:ext cx="5115222" cy="2310759"/>
          </a:xfrm>
        </p:spPr>
        <p:txBody>
          <a:bodyPr/>
          <a:lstStyle/>
          <a:p>
            <a:pPr>
              <a:lnSpc>
                <a:spcPct val="100000"/>
              </a:lnSpc>
            </a:pPr>
            <a:r>
              <a:rPr lang="en-GB" dirty="0"/>
              <a:t>Azure Pipelines available now to any developer from the GitHub Marketplace</a:t>
            </a:r>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67128" y="1117719"/>
            <a:ext cx="2368120" cy="1968500"/>
          </a:xfrm>
          <a:prstGeom prst="rect">
            <a:avLst/>
          </a:prstGeom>
        </p:spPr>
      </p:pic>
      <p:sp>
        <p:nvSpPr>
          <p:cNvPr id="10" name="Text Placeholder 3">
            <a:extLst>
              <a:ext uri="{FF2B5EF4-FFF2-40B4-BE49-F238E27FC236}">
                <a16:creationId xmlns:a16="http://schemas.microsoft.com/office/drawing/2014/main" id="{98CEB33D-AEB9-4D3A-9A0C-9861587B8483}"/>
              </a:ext>
            </a:extLst>
          </p:cNvPr>
          <p:cNvSpPr txBox="1">
            <a:spLocks/>
          </p:cNvSpPr>
          <p:nvPr/>
        </p:nvSpPr>
        <p:spPr>
          <a:xfrm>
            <a:off x="989927" y="5652948"/>
            <a:ext cx="490051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2C65E1"/>
                </a:solidFill>
                <a:effectLst/>
                <a:uLnTx/>
                <a:uFillTx/>
                <a:latin typeface="Segoe UI Semibold" panose="020B0702040204020203" pitchFamily="34" charset="0"/>
                <a:ea typeface="+mn-ea"/>
                <a:cs typeface="Segoe UI Semibold" panose="020B0702040204020203" pitchFamily="34" charset="0"/>
              </a:rPr>
              <a:t>github.com/marketplace/azure-pipelines</a:t>
            </a:r>
          </a:p>
        </p:txBody>
      </p:sp>
      <p:sp>
        <p:nvSpPr>
          <p:cNvPr id="12" name="Oval 11">
            <a:extLst>
              <a:ext uri="{FF2B5EF4-FFF2-40B4-BE49-F238E27FC236}">
                <a16:creationId xmlns:a16="http://schemas.microsoft.com/office/drawing/2014/main" id="{26E0C341-A0F4-4F6F-B4FF-5446E898F5FF}"/>
              </a:ext>
              <a:ext uri="{C183D7F6-B498-43B3-948B-1728B52AA6E4}">
                <adec:decorative xmlns:adec="http://schemas.microsoft.com/office/drawing/2017/decorative" val="1"/>
              </a:ext>
            </a:extLst>
          </p:cNvPr>
          <p:cNvSpPr/>
          <p:nvPr/>
        </p:nvSpPr>
        <p:spPr bwMode="auto">
          <a:xfrm>
            <a:off x="408037" y="559064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1AF2E5F-77B8-4DBC-AB5C-90520E4D5E5A}"/>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01E2B3F0-B338-43B6-9905-D1902F1CC38B}"/>
              </a:ext>
            </a:extLst>
          </p:cNvPr>
          <p:cNvSpPr>
            <a:spLocks noGrp="1"/>
          </p:cNvSpPr>
          <p:nvPr>
            <p:ph type="title"/>
          </p:nvPr>
        </p:nvSpPr>
        <p:spPr/>
        <p:txBody>
          <a:bodyPr/>
          <a:lstStyle/>
          <a:p>
            <a:r>
              <a:rPr lang="en-US" dirty="0"/>
              <a:t>GitHub integration</a:t>
            </a:r>
          </a:p>
        </p:txBody>
      </p:sp>
      <p:pic>
        <p:nvPicPr>
          <p:cNvPr id="1026" name="Picture 2" descr="Azure Pipelines integration with GitHub screenshot">
            <a:extLst>
              <a:ext uri="{FF2B5EF4-FFF2-40B4-BE49-F238E27FC236}">
                <a16:creationId xmlns:a16="http://schemas.microsoft.com/office/drawing/2014/main" id="{0BF6BBFE-1F73-4E80-8129-15AC93338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 y="1142881"/>
            <a:ext cx="8077200" cy="45243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7001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pipeline</a:t>
            </a:r>
          </a:p>
        </p:txBody>
      </p:sp>
      <p:sp>
        <p:nvSpPr>
          <p:cNvPr id="8" name="Content Placeholder 7">
            <a:extLst>
              <a:ext uri="{FF2B5EF4-FFF2-40B4-BE49-F238E27FC236}">
                <a16:creationId xmlns:a16="http://schemas.microsoft.com/office/drawing/2014/main" id="{82D45ADE-3199-401A-A793-28F246C9D503}"/>
              </a:ext>
            </a:extLst>
          </p:cNvPr>
          <p:cNvSpPr>
            <a:spLocks noGrp="1"/>
          </p:cNvSpPr>
          <p:nvPr>
            <p:ph idx="1"/>
          </p:nvPr>
        </p:nvSpPr>
        <p:spPr>
          <a:xfrm>
            <a:off x="446088" y="1132205"/>
            <a:ext cx="11563350" cy="3483005"/>
          </a:xfrm>
        </p:spPr>
        <p:txBody>
          <a:bodyPr/>
          <a:lstStyle/>
          <a:p>
            <a:r>
              <a:rPr lang="en-US" dirty="0"/>
              <a:t>No knowledge of environments</a:t>
            </a:r>
          </a:p>
          <a:p>
            <a:r>
              <a:rPr lang="en-US" dirty="0"/>
              <a:t>Build once, deploy anywhere</a:t>
            </a:r>
          </a:p>
          <a:p>
            <a:r>
              <a:rPr lang="en-US" dirty="0"/>
              <a:t>Run unit tests &amp; publish outcome</a:t>
            </a:r>
          </a:p>
          <a:p>
            <a:r>
              <a:rPr lang="en-US" dirty="0"/>
              <a:t>Analyze code coverage</a:t>
            </a:r>
          </a:p>
          <a:p>
            <a:r>
              <a:rPr lang="en-US" dirty="0"/>
              <a:t>Package up artifacts</a:t>
            </a:r>
          </a:p>
          <a:p>
            <a:r>
              <a:rPr lang="en-US" dirty="0"/>
              <a:t>Use UI or YAML</a:t>
            </a:r>
          </a:p>
        </p:txBody>
      </p:sp>
      <p:pic>
        <p:nvPicPr>
          <p:cNvPr id="3" name="Picture 2">
            <a:extLst>
              <a:ext uri="{FF2B5EF4-FFF2-40B4-BE49-F238E27FC236}">
                <a16:creationId xmlns:a16="http://schemas.microsoft.com/office/drawing/2014/main" id="{8C408737-3C4D-4AD3-823C-EC29EF86F7E6}"/>
              </a:ext>
            </a:extLst>
          </p:cNvPr>
          <p:cNvPicPr>
            <a:picLocks noChangeAspect="1"/>
          </p:cNvPicPr>
          <p:nvPr/>
        </p:nvPicPr>
        <p:blipFill>
          <a:blip r:embed="rId3"/>
          <a:stretch>
            <a:fillRect/>
          </a:stretch>
        </p:blipFill>
        <p:spPr>
          <a:xfrm>
            <a:off x="6712800" y="444500"/>
            <a:ext cx="5277587" cy="590632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41128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pipeline construction</a:t>
            </a:r>
          </a:p>
        </p:txBody>
      </p:sp>
      <p:pic>
        <p:nvPicPr>
          <p:cNvPr id="7" name="Content Placeholder 6">
            <a:extLst>
              <a:ext uri="{FF2B5EF4-FFF2-40B4-BE49-F238E27FC236}">
                <a16:creationId xmlns:a16="http://schemas.microsoft.com/office/drawing/2014/main" id="{34BF2584-6514-49B3-A142-035B8BAF7748}"/>
              </a:ext>
            </a:extLst>
          </p:cNvPr>
          <p:cNvPicPr>
            <a:picLocks noGrp="1" noChangeAspect="1"/>
          </p:cNvPicPr>
          <p:nvPr>
            <p:ph idx="1"/>
          </p:nvPr>
        </p:nvPicPr>
        <p:blipFill>
          <a:blip r:embed="rId3"/>
          <a:stretch>
            <a:fillRect/>
          </a:stretch>
        </p:blipFill>
        <p:spPr>
          <a:xfrm>
            <a:off x="434975" y="1199781"/>
            <a:ext cx="7108111" cy="4994206"/>
          </a:xfrm>
          <a:prstGeom prst="rect">
            <a:avLst/>
          </a:prstGeom>
          <a:effectLst>
            <a:outerShdw blurRad="50800" dist="38100" dir="2700000" algn="tl" rotWithShape="0">
              <a:prstClr val="black">
                <a:alpha val="40000"/>
              </a:prstClr>
            </a:outerShdw>
          </a:effectLst>
        </p:spPr>
      </p:pic>
      <p:sp>
        <p:nvSpPr>
          <p:cNvPr id="10" name="Rectangle 9">
            <a:extLst>
              <a:ext uri="{FF2B5EF4-FFF2-40B4-BE49-F238E27FC236}">
                <a16:creationId xmlns:a16="http://schemas.microsoft.com/office/drawing/2014/main" id="{E7D9E850-9297-46FB-BE55-3D25173A066D}"/>
              </a:ext>
            </a:extLst>
          </p:cNvPr>
          <p:cNvSpPr/>
          <p:nvPr/>
        </p:nvSpPr>
        <p:spPr>
          <a:xfrm>
            <a:off x="475967" y="3082870"/>
            <a:ext cx="1102558" cy="43043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2" name="Rectangle 11">
            <a:extLst>
              <a:ext uri="{FF2B5EF4-FFF2-40B4-BE49-F238E27FC236}">
                <a16:creationId xmlns:a16="http://schemas.microsoft.com/office/drawing/2014/main" id="{9582BE3B-F494-47B6-AA97-8B1644AA8FBD}"/>
              </a:ext>
            </a:extLst>
          </p:cNvPr>
          <p:cNvSpPr/>
          <p:nvPr/>
        </p:nvSpPr>
        <p:spPr>
          <a:xfrm>
            <a:off x="2886473" y="3187061"/>
            <a:ext cx="2910972" cy="135195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cxnSp>
        <p:nvCxnSpPr>
          <p:cNvPr id="14" name="Straight Connector 13">
            <a:extLst>
              <a:ext uri="{FF2B5EF4-FFF2-40B4-BE49-F238E27FC236}">
                <a16:creationId xmlns:a16="http://schemas.microsoft.com/office/drawing/2014/main" id="{9355B160-76FE-45A9-B994-45C1A7C57A0C}"/>
              </a:ext>
            </a:extLst>
          </p:cNvPr>
          <p:cNvCxnSpPr>
            <a:stCxn id="10" idx="3"/>
            <a:endCxn id="12" idx="1"/>
          </p:cNvCxnSpPr>
          <p:nvPr/>
        </p:nvCxnSpPr>
        <p:spPr>
          <a:xfrm>
            <a:off x="1578524" y="3298086"/>
            <a:ext cx="1307948" cy="56495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68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Hosted build agents</a:t>
            </a:r>
          </a:p>
        </p:txBody>
      </p:sp>
      <p:sp>
        <p:nvSpPr>
          <p:cNvPr id="8" name="Content Placeholder 7">
            <a:extLst>
              <a:ext uri="{FF2B5EF4-FFF2-40B4-BE49-F238E27FC236}">
                <a16:creationId xmlns:a16="http://schemas.microsoft.com/office/drawing/2014/main" id="{82D45ADE-3199-401A-A793-28F246C9D503}"/>
              </a:ext>
            </a:extLst>
          </p:cNvPr>
          <p:cNvSpPr>
            <a:spLocks noGrp="1"/>
          </p:cNvSpPr>
          <p:nvPr>
            <p:ph idx="1"/>
          </p:nvPr>
        </p:nvSpPr>
        <p:spPr>
          <a:xfrm>
            <a:off x="446088" y="1132205"/>
            <a:ext cx="11563350" cy="3323987"/>
          </a:xfrm>
        </p:spPr>
        <p:txBody>
          <a:bodyPr/>
          <a:lstStyle/>
          <a:p>
            <a:r>
              <a:rPr lang="en-US" dirty="0"/>
              <a:t>No maintenance or upgrades to think about</a:t>
            </a:r>
          </a:p>
          <a:p>
            <a:r>
              <a:rPr lang="en-US" dirty="0"/>
              <a:t>5 VM images w/ .NET Core SDK preinstalled:</a:t>
            </a:r>
          </a:p>
          <a:p>
            <a:pPr lvl="1"/>
            <a:r>
              <a:rPr lang="en-US" dirty="0"/>
              <a:t>Ubuntu 16.04</a:t>
            </a:r>
          </a:p>
          <a:p>
            <a:pPr lvl="1"/>
            <a:r>
              <a:rPr lang="en-US" dirty="0"/>
              <a:t>VS 2017 on Win Server 2016</a:t>
            </a:r>
          </a:p>
          <a:p>
            <a:pPr lvl="1"/>
            <a:r>
              <a:rPr lang="en-US" dirty="0"/>
              <a:t>macOS 10.13</a:t>
            </a:r>
          </a:p>
          <a:p>
            <a:pPr lvl="1"/>
            <a:r>
              <a:rPr lang="en-US" dirty="0"/>
              <a:t>Win Server 1803 (for running Windows containers)</a:t>
            </a:r>
          </a:p>
          <a:p>
            <a:pPr lvl="1"/>
            <a:r>
              <a:rPr lang="en-US" dirty="0"/>
              <a:t>VS 2015 on Win Server 2012R2</a:t>
            </a:r>
          </a:p>
        </p:txBody>
      </p:sp>
      <p:sp>
        <p:nvSpPr>
          <p:cNvPr id="4" name="Text Placeholder 3">
            <a:extLst>
              <a:ext uri="{FF2B5EF4-FFF2-40B4-BE49-F238E27FC236}">
                <a16:creationId xmlns:a16="http://schemas.microsoft.com/office/drawing/2014/main" id="{C45579E5-DB6C-4F7A-88F1-78CD6B97EEBD}"/>
              </a:ext>
            </a:extLst>
          </p:cNvPr>
          <p:cNvSpPr txBox="1">
            <a:spLocks/>
          </p:cNvSpPr>
          <p:nvPr/>
        </p:nvSpPr>
        <p:spPr>
          <a:xfrm>
            <a:off x="989926" y="5652948"/>
            <a:ext cx="693133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github.com/Microsoft/azure-pipelines-image-generation</a:t>
            </a:r>
          </a:p>
        </p:txBody>
      </p:sp>
      <p:sp>
        <p:nvSpPr>
          <p:cNvPr id="5" name="Oval 4">
            <a:extLst>
              <a:ext uri="{FF2B5EF4-FFF2-40B4-BE49-F238E27FC236}">
                <a16:creationId xmlns:a16="http://schemas.microsoft.com/office/drawing/2014/main" id="{DD2D9A0C-6659-4D74-9515-49A24DEB34E5}"/>
              </a:ext>
              <a:ext uri="{C183D7F6-B498-43B3-948B-1728B52AA6E4}">
                <adec:decorative xmlns:adec="http://schemas.microsoft.com/office/drawing/2017/decorative" val="1"/>
              </a:ext>
            </a:extLst>
          </p:cNvPr>
          <p:cNvSpPr/>
          <p:nvPr/>
        </p:nvSpPr>
        <p:spPr bwMode="auto">
          <a:xfrm>
            <a:off x="408037" y="559064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86899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7BB28F-D4C0-4848-933D-BB7F62C167DC}"/>
              </a:ext>
            </a:extLst>
          </p:cNvPr>
          <p:cNvSpPr/>
          <p:nvPr/>
        </p:nvSpPr>
        <p:spPr bwMode="auto">
          <a:xfrm>
            <a:off x="7750006" y="398651"/>
            <a:ext cx="4248319" cy="2078778"/>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t>Self-hosted build agents</a:t>
            </a: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1"/>
          </p:nvPr>
        </p:nvSpPr>
        <p:spPr>
          <a:xfrm>
            <a:off x="434975" y="1318691"/>
            <a:ext cx="5667374" cy="2624741"/>
          </a:xfrm>
        </p:spPr>
        <p:txBody>
          <a:bodyPr/>
          <a:lstStyle/>
          <a:p>
            <a:pPr marL="457200" indent="-457200">
              <a:buFont typeface="Arial" panose="020B0604020202020204" pitchFamily="34" charset="0"/>
              <a:buChar char="•"/>
            </a:pPr>
            <a:r>
              <a:rPr lang="en-US" dirty="0"/>
              <a:t>Ideal if you require custom build pre-requisites, control vendor license keys </a:t>
            </a:r>
            <a:r>
              <a:rPr lang="en-US" dirty="0" err="1"/>
              <a:t>etc</a:t>
            </a:r>
            <a:endParaRPr lang="en-US" dirty="0"/>
          </a:p>
          <a:p>
            <a:pPr marL="457200" indent="-457200">
              <a:buFont typeface="Arial" panose="020B0604020202020204" pitchFamily="34" charset="0"/>
              <a:buChar char="•"/>
            </a:pPr>
            <a:r>
              <a:rPr lang="en-GB" dirty="0"/>
              <a:t>C</a:t>
            </a:r>
            <a:r>
              <a:rPr lang="en-US" dirty="0"/>
              <a:t>an create in cloud or on-prem</a:t>
            </a:r>
          </a:p>
          <a:p>
            <a:pPr marL="457200" indent="-457200">
              <a:buFont typeface="Arial" panose="020B0604020202020204" pitchFamily="34" charset="0"/>
              <a:buChar char="•"/>
            </a:pPr>
            <a:r>
              <a:rPr lang="en-GB" dirty="0"/>
              <a:t>Can also d</a:t>
            </a:r>
            <a:r>
              <a:rPr lang="en-US" dirty="0" err="1"/>
              <a:t>eploy</a:t>
            </a:r>
            <a:r>
              <a:rPr lang="en-US" dirty="0"/>
              <a:t> to on-prem servers from Azure DevOps</a:t>
            </a:r>
          </a:p>
          <a:p>
            <a:pPr marL="457200" indent="-457200">
              <a:buFont typeface="Arial" panose="020B0604020202020204" pitchFamily="34" charset="0"/>
              <a:buChar char="•"/>
            </a:pPr>
            <a:r>
              <a:rPr lang="en-GB" dirty="0"/>
              <a:t>C</a:t>
            </a:r>
            <a:r>
              <a:rPr lang="en-US" dirty="0"/>
              <a:t>an use deployment groups to dynamically provision to target deployment group types</a:t>
            </a:r>
          </a:p>
        </p:txBody>
      </p:sp>
      <p:grpSp>
        <p:nvGrpSpPr>
          <p:cNvPr id="15" name="Group 14">
            <a:extLst>
              <a:ext uri="{FF2B5EF4-FFF2-40B4-BE49-F238E27FC236}">
                <a16:creationId xmlns:a16="http://schemas.microsoft.com/office/drawing/2014/main" id="{7FEEA1F5-22F8-FD4A-87AB-953886166E6A}"/>
              </a:ext>
            </a:extLst>
          </p:cNvPr>
          <p:cNvGrpSpPr/>
          <p:nvPr/>
        </p:nvGrpSpPr>
        <p:grpSpPr>
          <a:xfrm>
            <a:off x="445128" y="6559056"/>
            <a:ext cx="11553197" cy="96950"/>
            <a:chOff x="445128" y="6559056"/>
            <a:chExt cx="11553197" cy="96950"/>
          </a:xfrm>
        </p:grpSpPr>
        <p:sp>
          <p:nvSpPr>
            <p:cNvPr id="16" name="TextBox 15">
              <a:extLst>
                <a:ext uri="{FF2B5EF4-FFF2-40B4-BE49-F238E27FC236}">
                  <a16:creationId xmlns:a16="http://schemas.microsoft.com/office/drawing/2014/main" id="{4E50B62D-D02D-6844-9A8A-26A4BF3C78C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7" name="Freeform: Shape 7">
              <a:extLst>
                <a:ext uri="{FF2B5EF4-FFF2-40B4-BE49-F238E27FC236}">
                  <a16:creationId xmlns:a16="http://schemas.microsoft.com/office/drawing/2014/main" id="{4288F20F-195E-FE49-9C87-34AAE2BEC50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3" name="Graphic 12" descr="Azure DevOps">
            <a:extLst>
              <a:ext uri="{FF2B5EF4-FFF2-40B4-BE49-F238E27FC236}">
                <a16:creationId xmlns:a16="http://schemas.microsoft.com/office/drawing/2014/main" id="{C98B7AFC-B6BF-4686-8564-52878EE1D5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0475" y="723921"/>
            <a:ext cx="2293715" cy="360000"/>
          </a:xfrm>
          <a:prstGeom prst="rect">
            <a:avLst/>
          </a:prstGeom>
        </p:spPr>
      </p:pic>
      <p:pic>
        <p:nvPicPr>
          <p:cNvPr id="14" name="Graphic 13">
            <a:extLst>
              <a:ext uri="{FF2B5EF4-FFF2-40B4-BE49-F238E27FC236}">
                <a16:creationId xmlns:a16="http://schemas.microsoft.com/office/drawing/2014/main" id="{ED065BA7-1DAB-429B-AE28-35E6BDCA5A41}"/>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36409" y="611371"/>
            <a:ext cx="480426" cy="480426"/>
          </a:xfrm>
          <a:prstGeom prst="rect">
            <a:avLst/>
          </a:prstGeom>
        </p:spPr>
      </p:pic>
      <p:sp>
        <p:nvSpPr>
          <p:cNvPr id="9" name="Rectangle 8">
            <a:extLst>
              <a:ext uri="{FF2B5EF4-FFF2-40B4-BE49-F238E27FC236}">
                <a16:creationId xmlns:a16="http://schemas.microsoft.com/office/drawing/2014/main" id="{BF0708ED-4504-4849-AF60-0BC5324EC803}"/>
              </a:ext>
            </a:extLst>
          </p:cNvPr>
          <p:cNvSpPr/>
          <p:nvPr/>
        </p:nvSpPr>
        <p:spPr bwMode="auto">
          <a:xfrm>
            <a:off x="8000858" y="1512145"/>
            <a:ext cx="1666959" cy="562615"/>
          </a:xfrm>
          <a:prstGeom prst="rect">
            <a:avLst/>
          </a:prstGeom>
          <a:solidFill>
            <a:schemeClr val="bg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tx1">
                    <a:lumMod val="50000"/>
                    <a:lumOff val="50000"/>
                  </a:schemeClr>
                </a:solidFill>
                <a:ea typeface="Segoe UI" pitchFamily="34" charset="0"/>
                <a:cs typeface="Segoe UI" pitchFamily="34" charset="0"/>
              </a:rPr>
              <a:t>Default</a:t>
            </a:r>
            <a:endParaRPr lang="en-US" sz="1600" dirty="0" err="1">
              <a:solidFill>
                <a:schemeClr val="tx1">
                  <a:lumMod val="50000"/>
                  <a:lumOff val="50000"/>
                </a:schemeClr>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DA26C41F-350C-467C-B353-FB7D9860F2A9}"/>
              </a:ext>
            </a:extLst>
          </p:cNvPr>
          <p:cNvSpPr/>
          <p:nvPr/>
        </p:nvSpPr>
        <p:spPr bwMode="auto">
          <a:xfrm>
            <a:off x="10031003" y="1494466"/>
            <a:ext cx="1666959" cy="562615"/>
          </a:xfrm>
          <a:prstGeom prst="rect">
            <a:avLst/>
          </a:prstGeom>
          <a:solidFill>
            <a:schemeClr val="bg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tx1">
                    <a:lumMod val="50000"/>
                    <a:lumOff val="50000"/>
                  </a:schemeClr>
                </a:solidFill>
                <a:ea typeface="Segoe UI" pitchFamily="34" charset="0"/>
                <a:cs typeface="Segoe UI" pitchFamily="34" charset="0"/>
              </a:rPr>
              <a:t>Hosted</a:t>
            </a:r>
            <a:endParaRPr lang="en-US" sz="1600" dirty="0" err="1">
              <a:solidFill>
                <a:schemeClr val="tx1">
                  <a:lumMod val="50000"/>
                  <a:lumOff val="50000"/>
                </a:schemeClr>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2D1201A9-96E0-483B-9E44-5D1A81038268}"/>
              </a:ext>
            </a:extLst>
          </p:cNvPr>
          <p:cNvGrpSpPr/>
          <p:nvPr/>
        </p:nvGrpSpPr>
        <p:grpSpPr>
          <a:xfrm>
            <a:off x="9584726" y="2802699"/>
            <a:ext cx="2413599" cy="868434"/>
            <a:chOff x="9354393" y="2716338"/>
            <a:chExt cx="2413599" cy="868434"/>
          </a:xfrm>
        </p:grpSpPr>
        <p:sp>
          <p:nvSpPr>
            <p:cNvPr id="10" name="Rectangle 9">
              <a:extLst>
                <a:ext uri="{FF2B5EF4-FFF2-40B4-BE49-F238E27FC236}">
                  <a16:creationId xmlns:a16="http://schemas.microsoft.com/office/drawing/2014/main" id="{CBBA4E8B-2419-437E-B7F6-1727A13F4659}"/>
                </a:ext>
              </a:extLst>
            </p:cNvPr>
            <p:cNvSpPr/>
            <p:nvPr/>
          </p:nvSpPr>
          <p:spPr bwMode="auto">
            <a:xfrm flipH="1">
              <a:off x="9354393" y="2716338"/>
              <a:ext cx="2413599" cy="868434"/>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400" dirty="0">
                  <a:solidFill>
                    <a:schemeClr val="tx1">
                      <a:lumMod val="50000"/>
                      <a:lumOff val="50000"/>
                    </a:schemeClr>
                  </a:solidFill>
                  <a:ea typeface="Segoe UI" pitchFamily="34" charset="0"/>
                  <a:cs typeface="Segoe UI" pitchFamily="34" charset="0"/>
                </a:rPr>
                <a:t>Microsoft Hosted Agents</a:t>
              </a:r>
              <a:endParaRPr lang="en-US" sz="1400" dirty="0" err="1">
                <a:solidFill>
                  <a:schemeClr val="tx1">
                    <a:lumMod val="50000"/>
                    <a:lumOff val="50000"/>
                  </a:schemeClr>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FD507F9-F98C-4D7D-9C72-AACBF3AD93CE}"/>
                </a:ext>
              </a:extLst>
            </p:cNvPr>
            <p:cNvSpPr/>
            <p:nvPr/>
          </p:nvSpPr>
          <p:spPr bwMode="auto">
            <a:xfrm>
              <a:off x="949100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3FCECBF7-62E4-4DA8-862C-0D581CEC620F}"/>
                </a:ext>
              </a:extLst>
            </p:cNvPr>
            <p:cNvSpPr/>
            <p:nvPr/>
          </p:nvSpPr>
          <p:spPr bwMode="auto">
            <a:xfrm>
              <a:off x="10056485"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4606713F-45FB-48EF-9179-F6A7BDD08A48}"/>
                </a:ext>
              </a:extLst>
            </p:cNvPr>
            <p:cNvSpPr/>
            <p:nvPr/>
          </p:nvSpPr>
          <p:spPr bwMode="auto">
            <a:xfrm>
              <a:off x="1062197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46E9B2A1-0DA6-4494-86F7-15B11115048E}"/>
                </a:ext>
              </a:extLst>
            </p:cNvPr>
            <p:cNvSpPr/>
            <p:nvPr/>
          </p:nvSpPr>
          <p:spPr bwMode="auto">
            <a:xfrm>
              <a:off x="11187788"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0" name="Straight Connector 29">
            <a:extLst>
              <a:ext uri="{FF2B5EF4-FFF2-40B4-BE49-F238E27FC236}">
                <a16:creationId xmlns:a16="http://schemas.microsoft.com/office/drawing/2014/main" id="{898E05F0-EFB8-46A1-905A-60A4900C6C97}"/>
              </a:ext>
            </a:extLst>
          </p:cNvPr>
          <p:cNvCxnSpPr/>
          <p:nvPr/>
        </p:nvCxnSpPr>
        <p:spPr>
          <a:xfrm flipH="1">
            <a:off x="7180179" y="4013650"/>
            <a:ext cx="4952326" cy="0"/>
          </a:xfrm>
          <a:prstGeom prst="line">
            <a:avLst/>
          </a:prstGeom>
          <a:ln w="57150">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6BA77109-0BF7-421F-9F5C-C57AAA2E45EE}"/>
              </a:ext>
            </a:extLst>
          </p:cNvPr>
          <p:cNvGrpSpPr/>
          <p:nvPr/>
        </p:nvGrpSpPr>
        <p:grpSpPr>
          <a:xfrm>
            <a:off x="7750006" y="4596649"/>
            <a:ext cx="2413599" cy="868434"/>
            <a:chOff x="9354393" y="2716338"/>
            <a:chExt cx="2413599" cy="868434"/>
          </a:xfrm>
        </p:grpSpPr>
        <p:sp>
          <p:nvSpPr>
            <p:cNvPr id="32" name="Rectangle 31">
              <a:extLst>
                <a:ext uri="{FF2B5EF4-FFF2-40B4-BE49-F238E27FC236}">
                  <a16:creationId xmlns:a16="http://schemas.microsoft.com/office/drawing/2014/main" id="{64F13455-F204-4033-84C4-90B7CCDFD6F3}"/>
                </a:ext>
              </a:extLst>
            </p:cNvPr>
            <p:cNvSpPr/>
            <p:nvPr/>
          </p:nvSpPr>
          <p:spPr bwMode="auto">
            <a:xfrm flipH="1">
              <a:off x="9354393" y="2716338"/>
              <a:ext cx="2413599" cy="868434"/>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400" dirty="0">
                  <a:solidFill>
                    <a:schemeClr val="tx1">
                      <a:lumMod val="50000"/>
                      <a:lumOff val="50000"/>
                    </a:schemeClr>
                  </a:solidFill>
                  <a:ea typeface="Segoe UI" pitchFamily="34" charset="0"/>
                  <a:cs typeface="Segoe UI" pitchFamily="34" charset="0"/>
                </a:rPr>
                <a:t>Self-Hosted Agents</a:t>
              </a:r>
              <a:endParaRPr lang="en-US" sz="1400" dirty="0" err="1">
                <a:solidFill>
                  <a:schemeClr val="tx1">
                    <a:lumMod val="50000"/>
                    <a:lumOff val="50000"/>
                  </a:schemeClr>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255D15CD-917D-49EB-A7DC-B3A79C0B1BC0}"/>
                </a:ext>
              </a:extLst>
            </p:cNvPr>
            <p:cNvSpPr/>
            <p:nvPr/>
          </p:nvSpPr>
          <p:spPr bwMode="auto">
            <a:xfrm>
              <a:off x="949100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92B0C31C-E5D5-431A-8C17-FC54BD68250D}"/>
                </a:ext>
              </a:extLst>
            </p:cNvPr>
            <p:cNvSpPr/>
            <p:nvPr/>
          </p:nvSpPr>
          <p:spPr bwMode="auto">
            <a:xfrm>
              <a:off x="10056485"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922F9F05-A628-48F0-8CB8-E1BEEA23AD80}"/>
                </a:ext>
              </a:extLst>
            </p:cNvPr>
            <p:cNvSpPr/>
            <p:nvPr/>
          </p:nvSpPr>
          <p:spPr bwMode="auto">
            <a:xfrm>
              <a:off x="1062197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CC63162-2E3E-46EF-9EE7-E48BEB746081}"/>
                </a:ext>
              </a:extLst>
            </p:cNvPr>
            <p:cNvSpPr/>
            <p:nvPr/>
          </p:nvSpPr>
          <p:spPr bwMode="auto">
            <a:xfrm>
              <a:off x="11187788"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8" name="Rectangle 37">
            <a:extLst>
              <a:ext uri="{FF2B5EF4-FFF2-40B4-BE49-F238E27FC236}">
                <a16:creationId xmlns:a16="http://schemas.microsoft.com/office/drawing/2014/main" id="{D36352A9-F925-4726-B357-28E495D6EC6C}"/>
              </a:ext>
            </a:extLst>
          </p:cNvPr>
          <p:cNvSpPr/>
          <p:nvPr/>
        </p:nvSpPr>
        <p:spPr bwMode="auto">
          <a:xfrm flipH="1">
            <a:off x="7750006" y="5855782"/>
            <a:ext cx="4248318" cy="868434"/>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400" dirty="0">
                <a:solidFill>
                  <a:schemeClr val="tx1">
                    <a:lumMod val="50000"/>
                    <a:lumOff val="50000"/>
                  </a:schemeClr>
                </a:solidFill>
                <a:ea typeface="Segoe UI" pitchFamily="34" charset="0"/>
                <a:cs typeface="Segoe UI" pitchFamily="34" charset="0"/>
              </a:rPr>
              <a:t>Target on-premises environment</a:t>
            </a:r>
            <a:endParaRPr lang="en-US" sz="1400" dirty="0" err="1">
              <a:solidFill>
                <a:schemeClr val="tx1">
                  <a:lumMod val="50000"/>
                  <a:lumOff val="50000"/>
                </a:schemeClr>
              </a:soli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D4305D64-FDD6-4831-81E4-D0E988FE9609}"/>
              </a:ext>
            </a:extLst>
          </p:cNvPr>
          <p:cNvSpPr/>
          <p:nvPr/>
        </p:nvSpPr>
        <p:spPr bwMode="auto">
          <a:xfrm>
            <a:off x="11418120"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D89ECAF6-85D2-4B43-9DBA-816D0E452F6D}"/>
              </a:ext>
            </a:extLst>
          </p:cNvPr>
          <p:cNvSpPr/>
          <p:nvPr/>
        </p:nvSpPr>
        <p:spPr bwMode="auto">
          <a:xfrm>
            <a:off x="10829533"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BDF29709-1A52-4E21-9459-965B1B2058F7}"/>
              </a:ext>
            </a:extLst>
          </p:cNvPr>
          <p:cNvSpPr/>
          <p:nvPr/>
        </p:nvSpPr>
        <p:spPr bwMode="auto">
          <a:xfrm>
            <a:off x="10240949"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5021BC03-6EFD-4CD7-9218-DD2F7E6E7BF5}"/>
              </a:ext>
            </a:extLst>
          </p:cNvPr>
          <p:cNvSpPr/>
          <p:nvPr/>
        </p:nvSpPr>
        <p:spPr bwMode="auto">
          <a:xfrm>
            <a:off x="9652365"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06192A2C-5F99-4066-B8C7-EEB5D50AC335}"/>
              </a:ext>
            </a:extLst>
          </p:cNvPr>
          <p:cNvSpPr/>
          <p:nvPr/>
        </p:nvSpPr>
        <p:spPr bwMode="auto">
          <a:xfrm>
            <a:off x="9063781"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72CB0371-C53F-4DD3-ACA4-E9B72881629E}"/>
              </a:ext>
            </a:extLst>
          </p:cNvPr>
          <p:cNvSpPr/>
          <p:nvPr/>
        </p:nvSpPr>
        <p:spPr bwMode="auto">
          <a:xfrm>
            <a:off x="8475197"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F502016D-7ED2-440A-AEB7-3354C631BA19}"/>
              </a:ext>
            </a:extLst>
          </p:cNvPr>
          <p:cNvSpPr/>
          <p:nvPr/>
        </p:nvSpPr>
        <p:spPr bwMode="auto">
          <a:xfrm>
            <a:off x="7886613"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18D37704-9065-4B4E-8F94-5C9BC0A879E8}"/>
              </a:ext>
            </a:extLst>
          </p:cNvPr>
          <p:cNvCxnSpPr/>
          <p:nvPr/>
        </p:nvCxnSpPr>
        <p:spPr>
          <a:xfrm flipV="1">
            <a:off x="8834337" y="2074760"/>
            <a:ext cx="0" cy="2521889"/>
          </a:xfrm>
          <a:prstGeom prst="straightConnector1">
            <a:avLst/>
          </a:prstGeom>
          <a:ln w="50800">
            <a:solidFill>
              <a:schemeClr val="tx1">
                <a:lumMod val="65000"/>
                <a:lumOff val="3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A4AEE6D-FD22-4D49-ACFF-2B53E1BC1F0A}"/>
              </a:ext>
            </a:extLst>
          </p:cNvPr>
          <p:cNvCxnSpPr>
            <a:cxnSpLocks/>
            <a:stCxn id="10" idx="0"/>
          </p:cNvCxnSpPr>
          <p:nvPr/>
        </p:nvCxnSpPr>
        <p:spPr>
          <a:xfrm flipV="1">
            <a:off x="10791525" y="2074760"/>
            <a:ext cx="0" cy="727939"/>
          </a:xfrm>
          <a:prstGeom prst="straightConnector1">
            <a:avLst/>
          </a:prstGeom>
          <a:ln w="50800">
            <a:solidFill>
              <a:schemeClr val="tx1">
                <a:lumMod val="65000"/>
                <a:lumOff val="3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3B2654B-53B0-4DDD-8BDC-0EB49848029E}"/>
              </a:ext>
            </a:extLst>
          </p:cNvPr>
          <p:cNvCxnSpPr>
            <a:stCxn id="32" idx="1"/>
          </p:cNvCxnSpPr>
          <p:nvPr/>
        </p:nvCxnSpPr>
        <p:spPr>
          <a:xfrm>
            <a:off x="10163605" y="5030866"/>
            <a:ext cx="807031" cy="824916"/>
          </a:xfrm>
          <a:prstGeom prst="bentConnector2">
            <a:avLst/>
          </a:prstGeom>
          <a:ln w="50800">
            <a:solidFill>
              <a:schemeClr val="accent3">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64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334613B-1AE3-46BD-82C5-02BF4A42AA89}"/>
              </a:ext>
            </a:extLst>
          </p:cNvPr>
          <p:cNvSpPr>
            <a:spLocks noGrp="1"/>
          </p:cNvSpPr>
          <p:nvPr>
            <p:ph type="body" sz="quarter" idx="10"/>
          </p:nvPr>
        </p:nvSpPr>
        <p:spPr>
          <a:xfrm>
            <a:off x="446087" y="1137076"/>
            <a:ext cx="11567160" cy="276999"/>
          </a:xfrm>
        </p:spPr>
        <p:txBody>
          <a:bodyPr/>
          <a:lstStyle/>
          <a:p>
            <a:r>
              <a:rPr lang="en-US" dirty="0"/>
              <a:t>Choose one of the following tasks:</a:t>
            </a:r>
          </a:p>
        </p:txBody>
      </p:sp>
      <p:sp>
        <p:nvSpPr>
          <p:cNvPr id="3" name="Title 2">
            <a:extLst>
              <a:ext uri="{FF2B5EF4-FFF2-40B4-BE49-F238E27FC236}">
                <a16:creationId xmlns:a16="http://schemas.microsoft.com/office/drawing/2014/main" id="{295E3CF1-CE15-4B22-8A6D-4BB787137B31}"/>
              </a:ext>
            </a:extLst>
          </p:cNvPr>
          <p:cNvSpPr>
            <a:spLocks noGrp="1"/>
          </p:cNvSpPr>
          <p:nvPr>
            <p:ph type="title"/>
          </p:nvPr>
        </p:nvSpPr>
        <p:spPr/>
        <p:txBody>
          <a:bodyPr/>
          <a:lstStyle/>
          <a:p>
            <a:r>
              <a:rPr lang="en-US" dirty="0"/>
              <a:t>Unit testing &amp; code coverage: Windows only</a:t>
            </a:r>
          </a:p>
        </p:txBody>
      </p:sp>
      <p:sp>
        <p:nvSpPr>
          <p:cNvPr id="8" name="Text Placeholder 7">
            <a:extLst>
              <a:ext uri="{FF2B5EF4-FFF2-40B4-BE49-F238E27FC236}">
                <a16:creationId xmlns:a16="http://schemas.microsoft.com/office/drawing/2014/main" id="{B98EC3A0-6571-419C-AB1A-E783177485A5}"/>
              </a:ext>
            </a:extLst>
          </p:cNvPr>
          <p:cNvSpPr>
            <a:spLocks noGrp="1"/>
          </p:cNvSpPr>
          <p:nvPr>
            <p:ph type="body" sz="quarter" idx="11"/>
          </p:nvPr>
        </p:nvSpPr>
        <p:spPr>
          <a:xfrm>
            <a:off x="434974" y="1583162"/>
            <a:ext cx="5667375" cy="2654300"/>
          </a:xfrm>
        </p:spPr>
        <p:txBody>
          <a:bodyPr/>
          <a:lstStyle/>
          <a:p>
            <a:r>
              <a:rPr lang="en-US" dirty="0"/>
              <a:t>Visual Studio Test (VSTest@2)</a:t>
            </a:r>
          </a:p>
        </p:txBody>
      </p:sp>
      <p:sp>
        <p:nvSpPr>
          <p:cNvPr id="9" name="Text Placeholder 8">
            <a:extLst>
              <a:ext uri="{FF2B5EF4-FFF2-40B4-BE49-F238E27FC236}">
                <a16:creationId xmlns:a16="http://schemas.microsoft.com/office/drawing/2014/main" id="{EC98F8A8-988F-4840-9EF9-AFF4A88BFBEB}"/>
              </a:ext>
            </a:extLst>
          </p:cNvPr>
          <p:cNvSpPr>
            <a:spLocks noGrp="1"/>
          </p:cNvSpPr>
          <p:nvPr>
            <p:ph type="body" sz="quarter" idx="13"/>
          </p:nvPr>
        </p:nvSpPr>
        <p:spPr>
          <a:xfrm>
            <a:off x="6334127" y="1583163"/>
            <a:ext cx="5659119" cy="215444"/>
          </a:xfrm>
        </p:spPr>
        <p:txBody>
          <a:bodyPr/>
          <a:lstStyle/>
          <a:p>
            <a:r>
              <a:rPr lang="en-US" dirty="0"/>
              <a:t>.NET Core (DotNetCoreCLI@2)</a:t>
            </a:r>
          </a:p>
        </p:txBody>
      </p:sp>
      <p:pic>
        <p:nvPicPr>
          <p:cNvPr id="10" name="Picture 9">
            <a:extLst>
              <a:ext uri="{FF2B5EF4-FFF2-40B4-BE49-F238E27FC236}">
                <a16:creationId xmlns:a16="http://schemas.microsoft.com/office/drawing/2014/main" id="{FDB6D8F9-3412-4CDB-8083-1ADCE0A9E9A8}"/>
              </a:ext>
            </a:extLst>
          </p:cNvPr>
          <p:cNvPicPr>
            <a:picLocks noChangeAspect="1"/>
          </p:cNvPicPr>
          <p:nvPr/>
        </p:nvPicPr>
        <p:blipFill>
          <a:blip r:embed="rId3"/>
          <a:stretch>
            <a:fillRect/>
          </a:stretch>
        </p:blipFill>
        <p:spPr>
          <a:xfrm>
            <a:off x="6334127" y="1882409"/>
            <a:ext cx="5487166" cy="4239217"/>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C1A3DDF2-6CBC-46A8-8F63-C31302235B14}"/>
              </a:ext>
            </a:extLst>
          </p:cNvPr>
          <p:cNvPicPr>
            <a:picLocks noChangeAspect="1"/>
          </p:cNvPicPr>
          <p:nvPr/>
        </p:nvPicPr>
        <p:blipFill>
          <a:blip r:embed="rId4"/>
          <a:stretch>
            <a:fillRect/>
          </a:stretch>
        </p:blipFill>
        <p:spPr>
          <a:xfrm>
            <a:off x="434974" y="1882409"/>
            <a:ext cx="5287113" cy="48870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598919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334613B-1AE3-46BD-82C5-02BF4A42AA89}"/>
              </a:ext>
            </a:extLst>
          </p:cNvPr>
          <p:cNvSpPr>
            <a:spLocks noGrp="1"/>
          </p:cNvSpPr>
          <p:nvPr>
            <p:ph type="body" sz="quarter" idx="10"/>
          </p:nvPr>
        </p:nvSpPr>
        <p:spPr>
          <a:xfrm>
            <a:off x="446087" y="1137076"/>
            <a:ext cx="11567160" cy="276999"/>
          </a:xfrm>
        </p:spPr>
        <p:txBody>
          <a:bodyPr/>
          <a:lstStyle/>
          <a:p>
            <a:r>
              <a:rPr lang="en-US" dirty="0"/>
              <a:t>Support for Linux, macOS, &amp; Windows</a:t>
            </a:r>
          </a:p>
        </p:txBody>
      </p:sp>
      <p:sp>
        <p:nvSpPr>
          <p:cNvPr id="3" name="Title 2">
            <a:extLst>
              <a:ext uri="{FF2B5EF4-FFF2-40B4-BE49-F238E27FC236}">
                <a16:creationId xmlns:a16="http://schemas.microsoft.com/office/drawing/2014/main" id="{295E3CF1-CE15-4B22-8A6D-4BB787137B31}"/>
              </a:ext>
            </a:extLst>
          </p:cNvPr>
          <p:cNvSpPr>
            <a:spLocks noGrp="1"/>
          </p:cNvSpPr>
          <p:nvPr>
            <p:ph type="title"/>
          </p:nvPr>
        </p:nvSpPr>
        <p:spPr/>
        <p:txBody>
          <a:bodyPr/>
          <a:lstStyle/>
          <a:p>
            <a:r>
              <a:rPr lang="en-US" dirty="0"/>
              <a:t>Unit testing &amp; code coverage: Cross-platform</a:t>
            </a:r>
          </a:p>
        </p:txBody>
      </p:sp>
      <p:sp>
        <p:nvSpPr>
          <p:cNvPr id="8" name="Text Placeholder 7">
            <a:extLst>
              <a:ext uri="{FF2B5EF4-FFF2-40B4-BE49-F238E27FC236}">
                <a16:creationId xmlns:a16="http://schemas.microsoft.com/office/drawing/2014/main" id="{B98EC3A0-6571-419C-AB1A-E783177485A5}"/>
              </a:ext>
            </a:extLst>
          </p:cNvPr>
          <p:cNvSpPr>
            <a:spLocks noGrp="1"/>
          </p:cNvSpPr>
          <p:nvPr>
            <p:ph type="body" sz="quarter" idx="11"/>
          </p:nvPr>
        </p:nvSpPr>
        <p:spPr>
          <a:xfrm>
            <a:off x="434974" y="1583162"/>
            <a:ext cx="11563350" cy="2654300"/>
          </a:xfrm>
        </p:spPr>
        <p:txBody>
          <a:bodyPr/>
          <a:lstStyle/>
          <a:p>
            <a:r>
              <a:rPr lang="en-US" dirty="0"/>
              <a:t>.NET Core (DotNetCoreCLI@2)</a:t>
            </a:r>
          </a:p>
          <a:p>
            <a:endParaRPr lang="en-US" dirty="0"/>
          </a:p>
          <a:p>
            <a:r>
              <a:rPr lang="en-US" dirty="0"/>
              <a:t>Coverlet</a:t>
            </a:r>
          </a:p>
          <a:p>
            <a:endParaRPr lang="en-US" dirty="0"/>
          </a:p>
          <a:p>
            <a:endParaRPr lang="en-US" dirty="0"/>
          </a:p>
          <a:p>
            <a:r>
              <a:rPr lang="en-US" dirty="0" err="1"/>
              <a:t>ReportGenerator</a:t>
            </a:r>
            <a:endParaRPr lang="en-US" dirty="0"/>
          </a:p>
          <a:p>
            <a:endParaRPr lang="en-US" dirty="0"/>
          </a:p>
        </p:txBody>
      </p:sp>
      <p:sp>
        <p:nvSpPr>
          <p:cNvPr id="11" name="Text Placeholder 3">
            <a:extLst>
              <a:ext uri="{FF2B5EF4-FFF2-40B4-BE49-F238E27FC236}">
                <a16:creationId xmlns:a16="http://schemas.microsoft.com/office/drawing/2014/main" id="{4AB27D4B-6095-4D0D-8B5D-AC46D9A8A3E9}"/>
              </a:ext>
            </a:extLst>
          </p:cNvPr>
          <p:cNvSpPr txBox="1">
            <a:spLocks/>
          </p:cNvSpPr>
          <p:nvPr/>
        </p:nvSpPr>
        <p:spPr>
          <a:xfrm>
            <a:off x="1016863" y="3408560"/>
            <a:ext cx="693133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github.com/</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danielpalme</a:t>
            </a: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ReportGenerator</a:t>
            </a:r>
            <a:endPar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endParaRPr>
          </a:p>
        </p:txBody>
      </p:sp>
      <p:sp>
        <p:nvSpPr>
          <p:cNvPr id="12" name="Oval 11">
            <a:extLst>
              <a:ext uri="{FF2B5EF4-FFF2-40B4-BE49-F238E27FC236}">
                <a16:creationId xmlns:a16="http://schemas.microsoft.com/office/drawing/2014/main" id="{35DF4960-8F0E-4B85-8475-5B3ED096662B}"/>
              </a:ext>
              <a:ext uri="{C183D7F6-B498-43B3-948B-1728B52AA6E4}">
                <adec:decorative xmlns:adec="http://schemas.microsoft.com/office/drawing/2017/decorative" val="1"/>
              </a:ext>
            </a:extLst>
          </p:cNvPr>
          <p:cNvSpPr/>
          <p:nvPr/>
        </p:nvSpPr>
        <p:spPr bwMode="auto">
          <a:xfrm>
            <a:off x="434974" y="3346261"/>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
        <p:nvSpPr>
          <p:cNvPr id="14" name="Text Placeholder 3">
            <a:extLst>
              <a:ext uri="{FF2B5EF4-FFF2-40B4-BE49-F238E27FC236}">
                <a16:creationId xmlns:a16="http://schemas.microsoft.com/office/drawing/2014/main" id="{4B63E2A9-2B5A-4B2A-9EED-9F78B953BC9F}"/>
              </a:ext>
            </a:extLst>
          </p:cNvPr>
          <p:cNvSpPr txBox="1">
            <a:spLocks/>
          </p:cNvSpPr>
          <p:nvPr/>
        </p:nvSpPr>
        <p:spPr>
          <a:xfrm>
            <a:off x="1016863" y="2492024"/>
            <a:ext cx="693133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github.com/</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tonerdo</a:t>
            </a: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/coverlet</a:t>
            </a:r>
          </a:p>
        </p:txBody>
      </p:sp>
      <p:sp>
        <p:nvSpPr>
          <p:cNvPr id="15" name="Oval 14">
            <a:extLst>
              <a:ext uri="{FF2B5EF4-FFF2-40B4-BE49-F238E27FC236}">
                <a16:creationId xmlns:a16="http://schemas.microsoft.com/office/drawing/2014/main" id="{FDBEDA7B-5DAC-42E6-B019-9F0E40617DC1}"/>
              </a:ext>
              <a:ext uri="{C183D7F6-B498-43B3-948B-1728B52AA6E4}">
                <adec:decorative xmlns:adec="http://schemas.microsoft.com/office/drawing/2017/decorative" val="1"/>
              </a:ext>
            </a:extLst>
          </p:cNvPr>
          <p:cNvSpPr/>
          <p:nvPr/>
        </p:nvSpPr>
        <p:spPr bwMode="auto">
          <a:xfrm>
            <a:off x="434974" y="2429725"/>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E735A64B-61C8-47D1-8B6C-8C62280D944D}"/>
              </a:ext>
            </a:extLst>
          </p:cNvPr>
          <p:cNvPicPr>
            <a:picLocks noChangeAspect="1"/>
          </p:cNvPicPr>
          <p:nvPr/>
        </p:nvPicPr>
        <p:blipFill>
          <a:blip r:embed="rId3"/>
          <a:stretch>
            <a:fillRect/>
          </a:stretch>
        </p:blipFill>
        <p:spPr>
          <a:xfrm>
            <a:off x="6558682" y="979170"/>
            <a:ext cx="5039428" cy="58301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6743673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pipeline</a:t>
            </a:r>
          </a:p>
        </p:txBody>
      </p:sp>
      <p:sp>
        <p:nvSpPr>
          <p:cNvPr id="8" name="Content Placeholder 7">
            <a:extLst>
              <a:ext uri="{FF2B5EF4-FFF2-40B4-BE49-F238E27FC236}">
                <a16:creationId xmlns:a16="http://schemas.microsoft.com/office/drawing/2014/main" id="{82D45ADE-3199-401A-A793-28F246C9D503}"/>
              </a:ext>
            </a:extLst>
          </p:cNvPr>
          <p:cNvSpPr>
            <a:spLocks noGrp="1"/>
          </p:cNvSpPr>
          <p:nvPr>
            <p:ph idx="1"/>
          </p:nvPr>
        </p:nvSpPr>
        <p:spPr>
          <a:xfrm>
            <a:off x="446088" y="1132205"/>
            <a:ext cx="11563350" cy="3175228"/>
          </a:xfrm>
        </p:spPr>
        <p:txBody>
          <a:bodyPr/>
          <a:lstStyle/>
          <a:p>
            <a:r>
              <a:rPr lang="en-US" dirty="0"/>
              <a:t>Has knowledge of environments</a:t>
            </a:r>
          </a:p>
          <a:p>
            <a:r>
              <a:rPr lang="en-US" dirty="0"/>
              <a:t>Deploy artifacts produced by build</a:t>
            </a:r>
          </a:p>
          <a:p>
            <a:r>
              <a:rPr lang="en-US" dirty="0"/>
              <a:t>Run integration tests</a:t>
            </a:r>
          </a:p>
          <a:p>
            <a:r>
              <a:rPr lang="en-US" dirty="0"/>
              <a:t>Triggers</a:t>
            </a:r>
          </a:p>
          <a:p>
            <a:pPr lvl="1"/>
            <a:r>
              <a:rPr lang="en-US" dirty="0"/>
              <a:t>Pre- &amp; post-approvers</a:t>
            </a:r>
          </a:p>
          <a:p>
            <a:pPr lvl="1"/>
            <a:r>
              <a:rPr lang="en-US" dirty="0"/>
              <a:t>Build completion</a:t>
            </a:r>
          </a:p>
        </p:txBody>
      </p:sp>
      <p:pic>
        <p:nvPicPr>
          <p:cNvPr id="3" name="Picture 2">
            <a:extLst>
              <a:ext uri="{FF2B5EF4-FFF2-40B4-BE49-F238E27FC236}">
                <a16:creationId xmlns:a16="http://schemas.microsoft.com/office/drawing/2014/main" id="{B0B13D79-8430-419D-887A-E1A616C77F7C}"/>
              </a:ext>
            </a:extLst>
          </p:cNvPr>
          <p:cNvPicPr>
            <a:picLocks noChangeAspect="1"/>
          </p:cNvPicPr>
          <p:nvPr/>
        </p:nvPicPr>
        <p:blipFill>
          <a:blip r:embed="rId3"/>
          <a:stretch>
            <a:fillRect/>
          </a:stretch>
        </p:blipFill>
        <p:spPr>
          <a:xfrm>
            <a:off x="5523108" y="2178050"/>
            <a:ext cx="6706536" cy="45154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84276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745D23-B3F2-40E8-9A31-6983D44944B9}"/>
              </a:ext>
            </a:extLst>
          </p:cNvPr>
          <p:cNvPicPr>
            <a:picLocks noChangeAspect="1"/>
          </p:cNvPicPr>
          <p:nvPr/>
        </p:nvPicPr>
        <p:blipFill>
          <a:blip r:embed="rId2"/>
          <a:stretch>
            <a:fillRect/>
          </a:stretch>
        </p:blipFill>
        <p:spPr>
          <a:xfrm>
            <a:off x="3576989" y="30778"/>
            <a:ext cx="8859486" cy="6963747"/>
          </a:xfrm>
          <a:prstGeom prst="rect">
            <a:avLst/>
          </a:prstGeom>
        </p:spPr>
      </p:pic>
      <p:sp>
        <p:nvSpPr>
          <p:cNvPr id="2" name="Title 1">
            <a:extLst>
              <a:ext uri="{FF2B5EF4-FFF2-40B4-BE49-F238E27FC236}">
                <a16:creationId xmlns:a16="http://schemas.microsoft.com/office/drawing/2014/main" id="{30E53D51-F31F-4737-B123-1B3F8ACD561A}"/>
              </a:ext>
            </a:extLst>
          </p:cNvPr>
          <p:cNvSpPr>
            <a:spLocks noGrp="1"/>
          </p:cNvSpPr>
          <p:nvPr>
            <p:ph type="title"/>
          </p:nvPr>
        </p:nvSpPr>
        <p:spPr/>
        <p:txBody>
          <a:bodyPr/>
          <a:lstStyle/>
          <a:p>
            <a:r>
              <a:rPr lang="en-US" dirty="0"/>
              <a:t>Release pipeline</a:t>
            </a:r>
          </a:p>
        </p:txBody>
      </p:sp>
      <p:sp>
        <p:nvSpPr>
          <p:cNvPr id="3" name="Content Placeholder 2">
            <a:extLst>
              <a:ext uri="{FF2B5EF4-FFF2-40B4-BE49-F238E27FC236}">
                <a16:creationId xmlns:a16="http://schemas.microsoft.com/office/drawing/2014/main" id="{9C21E8E0-9BA3-4985-BEF8-40F7ECE519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2E68AA4F-5BC3-476F-821F-AE4C087A14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43079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8E8B75D-924B-4B7B-81BD-A96B8BC9897E}"/>
              </a:ext>
            </a:extLst>
          </p:cNvPr>
          <p:cNvSpPr>
            <a:spLocks noGrp="1"/>
          </p:cNvSpPr>
          <p:nvPr>
            <p:ph type="body" sz="quarter" idx="10"/>
          </p:nvPr>
        </p:nvSpPr>
        <p:spPr>
          <a:xfrm>
            <a:off x="446087" y="1142881"/>
            <a:ext cx="11567160" cy="4139595"/>
          </a:xfrm>
        </p:spPr>
        <p:txBody>
          <a:bodyPr/>
          <a:lstStyle/>
          <a:p>
            <a:pPr marL="0" indent="0">
              <a:buNone/>
            </a:pPr>
            <a:r>
              <a:rPr lang="en-US" dirty="0"/>
              <a:t>DevOps overview</a:t>
            </a:r>
          </a:p>
          <a:p>
            <a:pPr marL="0" indent="0">
              <a:buNone/>
            </a:pPr>
            <a:r>
              <a:rPr lang="en-US" dirty="0"/>
              <a:t>Right-click </a:t>
            </a:r>
            <a:r>
              <a:rPr lang="en-US" b="1" dirty="0">
                <a:solidFill>
                  <a:schemeClr val="accent4"/>
                </a:solidFill>
              </a:rPr>
              <a:t>&gt;</a:t>
            </a:r>
            <a:r>
              <a:rPr lang="en-US" dirty="0"/>
              <a:t> Publish</a:t>
            </a:r>
          </a:p>
          <a:p>
            <a:pPr marL="0" indent="0">
              <a:buNone/>
            </a:pPr>
            <a:r>
              <a:rPr lang="en-US" dirty="0"/>
              <a:t>Azure Pipelines</a:t>
            </a:r>
          </a:p>
          <a:p>
            <a:pPr marL="228600" lvl="1" indent="0">
              <a:buNone/>
            </a:pPr>
            <a:r>
              <a:rPr lang="en-US" dirty="0"/>
              <a:t>Build pipeline</a:t>
            </a:r>
          </a:p>
          <a:p>
            <a:pPr marL="457200" lvl="2" indent="0">
              <a:buNone/>
            </a:pPr>
            <a:r>
              <a:rPr lang="en-US" dirty="0"/>
              <a:t>Unit testing</a:t>
            </a:r>
          </a:p>
          <a:p>
            <a:pPr marL="457200" lvl="2" indent="0">
              <a:buNone/>
            </a:pPr>
            <a:r>
              <a:rPr lang="en-US" dirty="0"/>
              <a:t>Code coverage</a:t>
            </a:r>
          </a:p>
          <a:p>
            <a:pPr marL="228600" lvl="1" indent="0">
              <a:buNone/>
            </a:pPr>
            <a:r>
              <a:rPr lang="en-US" dirty="0"/>
              <a:t>Release pipeline</a:t>
            </a:r>
          </a:p>
          <a:p>
            <a:pPr marL="457200" lvl="2" indent="0">
              <a:buNone/>
            </a:pPr>
            <a:r>
              <a:rPr lang="en-US" dirty="0"/>
              <a:t>Blue-green deployments</a:t>
            </a:r>
          </a:p>
          <a:p>
            <a:pPr marL="457200" lvl="2" indent="0">
              <a:buNone/>
            </a:pPr>
            <a:r>
              <a:rPr lang="en-US" dirty="0"/>
              <a:t>Stakeholder approvals</a:t>
            </a:r>
          </a:p>
          <a:p>
            <a:pPr marL="0" indent="0">
              <a:buNone/>
            </a:pPr>
            <a:r>
              <a:rPr lang="en-US" dirty="0"/>
              <a:t>Demo</a:t>
            </a:r>
          </a:p>
        </p:txBody>
      </p:sp>
      <p:sp>
        <p:nvSpPr>
          <p:cNvPr id="4" name="Title 3">
            <a:extLst>
              <a:ext uri="{FF2B5EF4-FFF2-40B4-BE49-F238E27FC236}">
                <a16:creationId xmlns:a16="http://schemas.microsoft.com/office/drawing/2014/main" id="{47CDD412-0A70-47AF-B94D-E3B5A8EA4FB5}"/>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245769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fade">
                                      <p:cBhvr>
                                        <p:cTn id="40"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F3AB26-4443-4DA7-970C-96843AA914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sp>
        <p:nvSpPr>
          <p:cNvPr id="2" name="Title 1">
            <a:extLst>
              <a:ext uri="{FF2B5EF4-FFF2-40B4-BE49-F238E27FC236}">
                <a16:creationId xmlns:a16="http://schemas.microsoft.com/office/drawing/2014/main" id="{0FA275FB-6882-4AD0-B3B8-62CC3DA3F91D}"/>
              </a:ext>
            </a:extLst>
          </p:cNvPr>
          <p:cNvSpPr>
            <a:spLocks noGrp="1"/>
          </p:cNvSpPr>
          <p:nvPr>
            <p:ph type="title"/>
          </p:nvPr>
        </p:nvSpPr>
        <p:spPr/>
        <p:txBody>
          <a:bodyPr/>
          <a:lstStyle/>
          <a:p>
            <a:r>
              <a:rPr lang="en-US" dirty="0"/>
              <a:t>Blue-green deployments</a:t>
            </a:r>
          </a:p>
        </p:txBody>
      </p:sp>
      <p:sp>
        <p:nvSpPr>
          <p:cNvPr id="8" name="Text Placeholder 7">
            <a:extLst>
              <a:ext uri="{FF2B5EF4-FFF2-40B4-BE49-F238E27FC236}">
                <a16:creationId xmlns:a16="http://schemas.microsoft.com/office/drawing/2014/main" id="{7721395C-8B24-4F7B-8906-78DCCD30F28B}"/>
              </a:ext>
            </a:extLst>
          </p:cNvPr>
          <p:cNvSpPr>
            <a:spLocks noGrp="1"/>
          </p:cNvSpPr>
          <p:nvPr>
            <p:ph type="body" sz="quarter" idx="11"/>
          </p:nvPr>
        </p:nvSpPr>
        <p:spPr/>
        <p:txBody>
          <a:bodyPr/>
          <a:lstStyle/>
          <a:p>
            <a:r>
              <a:rPr lang="en-US" dirty="0"/>
              <a:t>Reduce downtime &amp; risk</a:t>
            </a:r>
          </a:p>
          <a:p>
            <a:r>
              <a:rPr lang="en-US" dirty="0"/>
              <a:t>Request stakeholder sign-offs before deploying</a:t>
            </a:r>
          </a:p>
          <a:p>
            <a:endParaRPr lang="en-US" dirty="0"/>
          </a:p>
        </p:txBody>
      </p:sp>
      <p:pic>
        <p:nvPicPr>
          <p:cNvPr id="6" name="Picture 5">
            <a:extLst>
              <a:ext uri="{FF2B5EF4-FFF2-40B4-BE49-F238E27FC236}">
                <a16:creationId xmlns:a16="http://schemas.microsoft.com/office/drawing/2014/main" id="{A1426451-7FE1-487E-BB04-A1518C86E9CE}"/>
              </a:ext>
            </a:extLst>
          </p:cNvPr>
          <p:cNvPicPr>
            <a:picLocks noChangeAspect="1"/>
          </p:cNvPicPr>
          <p:nvPr/>
        </p:nvPicPr>
        <p:blipFill>
          <a:blip r:embed="rId4"/>
          <a:stretch>
            <a:fillRect/>
          </a:stretch>
        </p:blipFill>
        <p:spPr>
          <a:xfrm>
            <a:off x="6275475" y="1530537"/>
            <a:ext cx="7822352" cy="4447183"/>
          </a:xfrm>
          <a:prstGeom prst="rect">
            <a:avLst/>
          </a:prstGeom>
        </p:spPr>
      </p:pic>
      <p:pic>
        <p:nvPicPr>
          <p:cNvPr id="9" name="Picture 8">
            <a:extLst>
              <a:ext uri="{FF2B5EF4-FFF2-40B4-BE49-F238E27FC236}">
                <a16:creationId xmlns:a16="http://schemas.microsoft.com/office/drawing/2014/main" id="{36715A83-00F8-4875-9CA1-4CFA52B97856}"/>
              </a:ext>
            </a:extLst>
          </p:cNvPr>
          <p:cNvPicPr>
            <a:picLocks noChangeAspect="1"/>
          </p:cNvPicPr>
          <p:nvPr/>
        </p:nvPicPr>
        <p:blipFill>
          <a:blip r:embed="rId5"/>
          <a:stretch>
            <a:fillRect/>
          </a:stretch>
        </p:blipFill>
        <p:spPr>
          <a:xfrm>
            <a:off x="434975" y="2798239"/>
            <a:ext cx="7421011" cy="3753374"/>
          </a:xfrm>
          <a:prstGeom prst="rect">
            <a:avLst/>
          </a:prstGeom>
          <a:effectLst>
            <a:outerShdw blurRad="50800" dist="38100" dir="2700000" algn="tl" rotWithShape="0">
              <a:prstClr val="black">
                <a:alpha val="40000"/>
              </a:prstClr>
            </a:outerShdw>
          </a:effectLst>
        </p:spPr>
      </p:pic>
      <p:cxnSp>
        <p:nvCxnSpPr>
          <p:cNvPr id="11" name="Straight Arrow Connector 10">
            <a:extLst>
              <a:ext uri="{FF2B5EF4-FFF2-40B4-BE49-F238E27FC236}">
                <a16:creationId xmlns:a16="http://schemas.microsoft.com/office/drawing/2014/main" id="{81C1B6AB-B701-4563-AE1A-153E91186080}"/>
              </a:ext>
            </a:extLst>
          </p:cNvPr>
          <p:cNvCxnSpPr>
            <a:cxnSpLocks/>
          </p:cNvCxnSpPr>
          <p:nvPr/>
        </p:nvCxnSpPr>
        <p:spPr>
          <a:xfrm flipH="1">
            <a:off x="7629525" y="5124450"/>
            <a:ext cx="2914651" cy="0"/>
          </a:xfrm>
          <a:prstGeom prst="straightConnector1">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3947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6" y="2659324"/>
            <a:ext cx="10334624" cy="1862590"/>
          </a:xfrm>
        </p:spPr>
        <p:txBody>
          <a:bodyPr/>
          <a:lstStyle/>
          <a:p>
            <a:r>
              <a:rPr lang="en-GB" dirty="0"/>
              <a:t>Azure Pipelines</a:t>
            </a:r>
            <a:endParaRPr lang="en-US" dirty="0"/>
          </a:p>
        </p:txBody>
      </p:sp>
      <p:sp>
        <p:nvSpPr>
          <p:cNvPr id="6" name="TextBox 5">
            <a:extLst>
              <a:ext uri="{FF2B5EF4-FFF2-40B4-BE49-F238E27FC236}">
                <a16:creationId xmlns:a16="http://schemas.microsoft.com/office/drawing/2014/main" id="{2236DB2D-A8B0-4570-AE0F-E9675BAC9CEB}"/>
              </a:ext>
            </a:extLst>
          </p:cNvPr>
          <p:cNvSpPr txBox="1"/>
          <p:nvPr/>
        </p:nvSpPr>
        <p:spPr>
          <a:xfrm>
            <a:off x="434975" y="2133026"/>
            <a:ext cx="981038" cy="387798"/>
          </a:xfrm>
          <a:prstGeom prst="rect">
            <a:avLst/>
          </a:prstGeom>
          <a:noFill/>
        </p:spPr>
        <p:txBody>
          <a:bodyPr wrap="none" lIns="0" tIns="0" rIns="0" bIns="0" rtlCol="0">
            <a:spAutoFit/>
          </a:bodyPr>
          <a:lstStyle/>
          <a:p>
            <a:pPr>
              <a:lnSpc>
                <a:spcPct val="90000"/>
              </a:lnSpc>
              <a:spcAft>
                <a:spcPts val="600"/>
              </a:spcAft>
            </a:pPr>
            <a:r>
              <a:rPr lang="en-GB" sz="2800">
                <a:gradFill>
                  <a:gsLst>
                    <a:gs pos="2917">
                      <a:schemeClr val="tx1"/>
                    </a:gs>
                    <a:gs pos="30000">
                      <a:schemeClr val="tx1"/>
                    </a:gs>
                  </a:gsLst>
                  <a:lin ang="5400000" scaled="0"/>
                </a:gradFill>
                <a:latin typeface="+mj-lt"/>
              </a:rPr>
              <a:t>Demo</a:t>
            </a:r>
            <a:endParaRPr lang="en-US" sz="2400" err="1">
              <a:gradFill>
                <a:gsLst>
                  <a:gs pos="2917">
                    <a:schemeClr val="tx1"/>
                  </a:gs>
                  <a:gs pos="30000">
                    <a:schemeClr val="tx1"/>
                  </a:gs>
                </a:gsLst>
                <a:lin ang="5400000" scaled="0"/>
              </a:gradFill>
              <a:latin typeface="+mj-lt"/>
            </a:endParaRPr>
          </a:p>
        </p:txBody>
      </p:sp>
      <p:sp>
        <p:nvSpPr>
          <p:cNvPr id="7" name="TextBox 6">
            <a:extLst>
              <a:ext uri="{FF2B5EF4-FFF2-40B4-BE49-F238E27FC236}">
                <a16:creationId xmlns:a16="http://schemas.microsoft.com/office/drawing/2014/main" id="{E5557B30-B27D-41CE-9E9B-D6A9BD44EC4D}"/>
              </a:ext>
            </a:extLst>
          </p:cNvPr>
          <p:cNvSpPr txBox="1"/>
          <p:nvPr/>
        </p:nvSpPr>
        <p:spPr>
          <a:xfrm>
            <a:off x="434975" y="4521914"/>
            <a:ext cx="65" cy="332399"/>
          </a:xfrm>
          <a:prstGeom prst="rect">
            <a:avLst/>
          </a:prstGeom>
          <a:noFill/>
        </p:spPr>
        <p:txBody>
          <a:bodyPr wrap="none" lIns="0" tIns="0" rIns="0" bIns="0" rtlCol="0">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10376167" y="0"/>
            <a:ext cx="2060308" cy="572464"/>
          </a:xfrm>
          <a:prstGeom prst="rect">
            <a:avLst/>
          </a:prstGeom>
          <a:noFill/>
        </p:spPr>
        <p:txBody>
          <a:bodyPr wrap="none" lIns="182880" tIns="146304" rIns="182880" bIns="146304" rtlCol="0">
            <a:spAutoFit/>
          </a:bodyPr>
          <a:lstStyle/>
          <a:p>
            <a:pPr algn="r">
              <a:lnSpc>
                <a:spcPct val="90000"/>
              </a:lnSpc>
              <a:spcAft>
                <a:spcPts val="600"/>
              </a:spcAft>
            </a:pPr>
            <a:r>
              <a:rPr lang="en-US" sz="2000"/>
              <a:t>#</a:t>
            </a:r>
            <a:r>
              <a:rPr lang="en-US" sz="2000" err="1"/>
              <a:t>AzureDevOps</a:t>
            </a:r>
            <a:endParaRPr lang="en-US" sz="2000"/>
          </a:p>
        </p:txBody>
      </p:sp>
    </p:spTree>
    <p:extLst>
      <p:ext uri="{BB962C8B-B14F-4D97-AF65-F5344CB8AC3E}">
        <p14:creationId xmlns:p14="http://schemas.microsoft.com/office/powerpoint/2010/main" val="127342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ver Image">
            <a:extLst>
              <a:ext uri="{FF2B5EF4-FFF2-40B4-BE49-F238E27FC236}">
                <a16:creationId xmlns:a16="http://schemas.microsoft.com/office/drawing/2014/main" id="{77BEE6E6-375D-4BA1-9166-BD8AA534A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6741" y="-1"/>
            <a:ext cx="5428852" cy="6994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Resources	</a:t>
            </a:r>
            <a:r>
              <a:rPr lang="en-US" b="1" dirty="0"/>
              <a:t> 		</a:t>
            </a:r>
            <a:r>
              <a:rPr lang="en-US" sz="1800" b="1" dirty="0">
                <a:solidFill>
                  <a:schemeClr val="tx1"/>
                </a:solidFill>
              </a:rPr>
              <a:t>@</a:t>
            </a:r>
            <a:r>
              <a:rPr lang="en-US" sz="1800" b="1" dirty="0" err="1">
                <a:solidFill>
                  <a:schemeClr val="tx1"/>
                </a:solidFill>
              </a:rPr>
              <a:t>Scott_Addie</a:t>
            </a:r>
            <a:endParaRPr lang="en-US" sz="1800" dirty="0">
              <a:solidFill>
                <a:schemeClr val="tx1"/>
              </a:solidFill>
            </a:endParaRPr>
          </a:p>
        </p:txBody>
      </p:sp>
      <p:sp>
        <p:nvSpPr>
          <p:cNvPr id="3" name="Content Placeholder 2"/>
          <p:cNvSpPr>
            <a:spLocks noGrp="1"/>
          </p:cNvSpPr>
          <p:nvPr>
            <p:ph idx="1"/>
          </p:nvPr>
        </p:nvSpPr>
        <p:spPr>
          <a:xfrm>
            <a:off x="855767" y="1861968"/>
            <a:ext cx="10618304" cy="4437962"/>
          </a:xfrm>
        </p:spPr>
        <p:txBody>
          <a:bodyPr>
            <a:normAutofit/>
          </a:bodyPr>
          <a:lstStyle/>
          <a:p>
            <a:r>
              <a:rPr lang="en-US" b="1" dirty="0"/>
              <a:t>Docs</a:t>
            </a:r>
          </a:p>
          <a:p>
            <a:endParaRPr lang="en-US" b="1" dirty="0"/>
          </a:p>
          <a:p>
            <a:r>
              <a:rPr lang="en-US" b="1" dirty="0"/>
              <a:t>eBook</a:t>
            </a:r>
          </a:p>
          <a:p>
            <a:endParaRPr lang="en-US" dirty="0"/>
          </a:p>
          <a:p>
            <a:r>
              <a:rPr lang="en-US" b="1" dirty="0"/>
              <a:t>Slides</a:t>
            </a:r>
          </a:p>
          <a:p>
            <a:endParaRPr lang="en-US" b="1" dirty="0"/>
          </a:p>
          <a:p>
            <a:r>
              <a:rPr lang="en-US" b="1" dirty="0"/>
              <a:t>Sample Code</a:t>
            </a:r>
          </a:p>
        </p:txBody>
      </p:sp>
      <p:pic>
        <p:nvPicPr>
          <p:cNvPr id="5" name="Picture 4">
            <a:extLst>
              <a:ext uri="{FF2B5EF4-FFF2-40B4-BE49-F238E27FC236}">
                <a16:creationId xmlns:a16="http://schemas.microsoft.com/office/drawing/2014/main" id="{A87E2C7C-B662-43BA-A5DB-0A1A5D554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20229" y="405310"/>
            <a:ext cx="696488" cy="566240"/>
          </a:xfrm>
          <a:prstGeom prst="rect">
            <a:avLst/>
          </a:prstGeom>
        </p:spPr>
      </p:pic>
      <p:sp>
        <p:nvSpPr>
          <p:cNvPr id="6" name="Text Placeholder 3">
            <a:extLst>
              <a:ext uri="{FF2B5EF4-FFF2-40B4-BE49-F238E27FC236}">
                <a16:creationId xmlns:a16="http://schemas.microsoft.com/office/drawing/2014/main" id="{6C2EABF2-4F4C-4D1E-9741-A847CD7C234F}"/>
              </a:ext>
            </a:extLst>
          </p:cNvPr>
          <p:cNvSpPr txBox="1">
            <a:spLocks/>
          </p:cNvSpPr>
          <p:nvPr/>
        </p:nvSpPr>
        <p:spPr>
          <a:xfrm>
            <a:off x="1437656" y="2359510"/>
            <a:ext cx="693133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docs.microsoft.com/azure/</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devops</a:t>
            </a: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/pipelines</a:t>
            </a:r>
          </a:p>
        </p:txBody>
      </p:sp>
      <p:sp>
        <p:nvSpPr>
          <p:cNvPr id="7" name="Oval 6">
            <a:extLst>
              <a:ext uri="{FF2B5EF4-FFF2-40B4-BE49-F238E27FC236}">
                <a16:creationId xmlns:a16="http://schemas.microsoft.com/office/drawing/2014/main" id="{B9530BD0-1FFE-4CA8-8AA2-40AEC8C2A71B}"/>
              </a:ext>
              <a:ext uri="{C183D7F6-B498-43B3-948B-1728B52AA6E4}">
                <adec:decorative xmlns:adec="http://schemas.microsoft.com/office/drawing/2017/decorative" val="1"/>
              </a:ext>
            </a:extLst>
          </p:cNvPr>
          <p:cNvSpPr/>
          <p:nvPr/>
        </p:nvSpPr>
        <p:spPr bwMode="auto">
          <a:xfrm>
            <a:off x="855767" y="2297211"/>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986EFB08-97BC-4E9B-B741-EF010F3D06C9}"/>
              </a:ext>
            </a:extLst>
          </p:cNvPr>
          <p:cNvSpPr txBox="1">
            <a:spLocks/>
          </p:cNvSpPr>
          <p:nvPr/>
        </p:nvSpPr>
        <p:spPr>
          <a:xfrm>
            <a:off x="1437656" y="3559561"/>
            <a:ext cx="693133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aka.ms/</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aspnetdevops</a:t>
            </a:r>
            <a:endPar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endParaRPr>
          </a:p>
        </p:txBody>
      </p:sp>
      <p:sp>
        <p:nvSpPr>
          <p:cNvPr id="9" name="Oval 8">
            <a:extLst>
              <a:ext uri="{FF2B5EF4-FFF2-40B4-BE49-F238E27FC236}">
                <a16:creationId xmlns:a16="http://schemas.microsoft.com/office/drawing/2014/main" id="{4C2DA66B-024B-4EB9-AB88-26E2CF64BDB5}"/>
              </a:ext>
              <a:ext uri="{C183D7F6-B498-43B3-948B-1728B52AA6E4}">
                <adec:decorative xmlns:adec="http://schemas.microsoft.com/office/drawing/2017/decorative" val="1"/>
              </a:ext>
            </a:extLst>
          </p:cNvPr>
          <p:cNvSpPr/>
          <p:nvPr/>
        </p:nvSpPr>
        <p:spPr bwMode="auto">
          <a:xfrm>
            <a:off x="855767" y="3497262"/>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2DDFEC56-4FB6-463D-9673-ECCF9812AF8C}"/>
              </a:ext>
            </a:extLst>
          </p:cNvPr>
          <p:cNvSpPr txBox="1">
            <a:spLocks/>
          </p:cNvSpPr>
          <p:nvPr/>
        </p:nvSpPr>
        <p:spPr>
          <a:xfrm>
            <a:off x="1437656" y="4773899"/>
            <a:ext cx="693133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aka.ms/</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aspnet</a:t>
            </a: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devops</a:t>
            </a: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-slides</a:t>
            </a:r>
          </a:p>
        </p:txBody>
      </p:sp>
      <p:sp>
        <p:nvSpPr>
          <p:cNvPr id="11" name="Oval 10">
            <a:extLst>
              <a:ext uri="{FF2B5EF4-FFF2-40B4-BE49-F238E27FC236}">
                <a16:creationId xmlns:a16="http://schemas.microsoft.com/office/drawing/2014/main" id="{37C22DE0-CB03-4AF7-B37B-128FB729E66C}"/>
              </a:ext>
              <a:ext uri="{C183D7F6-B498-43B3-948B-1728B52AA6E4}">
                <adec:decorative xmlns:adec="http://schemas.microsoft.com/office/drawing/2017/decorative" val="1"/>
              </a:ext>
            </a:extLst>
          </p:cNvPr>
          <p:cNvSpPr/>
          <p:nvPr/>
        </p:nvSpPr>
        <p:spPr bwMode="auto">
          <a:xfrm>
            <a:off x="855767" y="4711600"/>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C86B51AA-6835-4D28-8062-D45663C1EA0F}"/>
              </a:ext>
            </a:extLst>
          </p:cNvPr>
          <p:cNvSpPr txBox="1">
            <a:spLocks/>
          </p:cNvSpPr>
          <p:nvPr/>
        </p:nvSpPr>
        <p:spPr>
          <a:xfrm>
            <a:off x="1437656" y="5992153"/>
            <a:ext cx="693133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github.com/</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scottaddie</a:t>
            </a: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ViewComponentsDemo</a:t>
            </a:r>
            <a:endPar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endParaRPr>
          </a:p>
        </p:txBody>
      </p:sp>
      <p:sp>
        <p:nvSpPr>
          <p:cNvPr id="13" name="Oval 12">
            <a:extLst>
              <a:ext uri="{FF2B5EF4-FFF2-40B4-BE49-F238E27FC236}">
                <a16:creationId xmlns:a16="http://schemas.microsoft.com/office/drawing/2014/main" id="{371EF5D5-BD71-40AA-B7CD-BB3DE2115276}"/>
              </a:ext>
              <a:ext uri="{C183D7F6-B498-43B3-948B-1728B52AA6E4}">
                <adec:decorative xmlns:adec="http://schemas.microsoft.com/office/drawing/2017/decorative" val="1"/>
              </a:ext>
            </a:extLst>
          </p:cNvPr>
          <p:cNvSpPr/>
          <p:nvPr/>
        </p:nvSpPr>
        <p:spPr bwMode="auto">
          <a:xfrm>
            <a:off x="855767" y="5929854"/>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69877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graphicFrame>
        <p:nvGraphicFramePr>
          <p:cNvPr id="4" name="Content Placeholder 3">
            <a:extLst>
              <a:ext uri="{FF2B5EF4-FFF2-40B4-BE49-F238E27FC236}">
                <a16:creationId xmlns:a16="http://schemas.microsoft.com/office/drawing/2014/main" id="{DEECE7DD-4BB0-4D2E-B637-9401DC4C7FC7}"/>
              </a:ext>
            </a:extLst>
          </p:cNvPr>
          <p:cNvGraphicFramePr>
            <a:graphicFrameLocks noGrp="1"/>
          </p:cNvGraphicFramePr>
          <p:nvPr>
            <p:ph sz="half" idx="1"/>
            <p:extLst/>
          </p:nvPr>
        </p:nvGraphicFramePr>
        <p:xfrm>
          <a:off x="855768" y="1861968"/>
          <a:ext cx="5284752" cy="4437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C2312A35-4D6F-4BBB-B67C-895E9E232FFA}"/>
              </a:ext>
            </a:extLst>
          </p:cNvPr>
          <p:cNvSpPr txBox="1"/>
          <p:nvPr/>
        </p:nvSpPr>
        <p:spPr>
          <a:xfrm>
            <a:off x="2220111" y="1807824"/>
            <a:ext cx="2495422" cy="1778676"/>
          </a:xfrm>
          <a:prstGeom prst="rect">
            <a:avLst/>
          </a:prstGeom>
          <a:noFill/>
        </p:spPr>
        <p:txBody>
          <a:bodyPr wrap="square" rtlCol="0">
            <a:prstTxWarp prst="textCircle">
              <a:avLst/>
            </a:prstTxWarp>
            <a:spAutoFit/>
          </a:bodyPr>
          <a:lstStyle/>
          <a:p>
            <a:r>
              <a:rPr lang="en-US" sz="1873" dirty="0"/>
              <a:t>Developers, Operations, QA</a:t>
            </a:r>
          </a:p>
        </p:txBody>
      </p:sp>
      <p:sp>
        <p:nvSpPr>
          <p:cNvPr id="5" name="TextBox 4">
            <a:extLst>
              <a:ext uri="{FF2B5EF4-FFF2-40B4-BE49-F238E27FC236}">
                <a16:creationId xmlns:a16="http://schemas.microsoft.com/office/drawing/2014/main" id="{E448FFDA-AF8E-41D6-A119-CF30821B7757}"/>
              </a:ext>
            </a:extLst>
          </p:cNvPr>
          <p:cNvSpPr txBox="1"/>
          <p:nvPr/>
        </p:nvSpPr>
        <p:spPr>
          <a:xfrm rot="5400000">
            <a:off x="3909993" y="4155922"/>
            <a:ext cx="2453566" cy="1524831"/>
          </a:xfrm>
          <a:prstGeom prst="rect">
            <a:avLst/>
          </a:prstGeom>
          <a:noFill/>
        </p:spPr>
        <p:txBody>
          <a:bodyPr wrap="square" rtlCol="0">
            <a:prstTxWarp prst="textCircle">
              <a:avLst/>
            </a:prstTxWarp>
            <a:spAutoFit/>
          </a:bodyPr>
          <a:lstStyle/>
          <a:p>
            <a:r>
              <a:rPr lang="en-US" sz="1873" dirty="0"/>
              <a:t>Azure DevOps Services</a:t>
            </a:r>
          </a:p>
        </p:txBody>
      </p:sp>
      <p:sp>
        <p:nvSpPr>
          <p:cNvPr id="6" name="TextBox 5">
            <a:extLst>
              <a:ext uri="{FF2B5EF4-FFF2-40B4-BE49-F238E27FC236}">
                <a16:creationId xmlns:a16="http://schemas.microsoft.com/office/drawing/2014/main" id="{E7B3B1E0-22A2-4637-9224-87BFFBE7397D}"/>
              </a:ext>
            </a:extLst>
          </p:cNvPr>
          <p:cNvSpPr txBox="1"/>
          <p:nvPr/>
        </p:nvSpPr>
        <p:spPr>
          <a:xfrm rot="18824451">
            <a:off x="880090" y="3618946"/>
            <a:ext cx="2700400" cy="2132969"/>
          </a:xfrm>
          <a:prstGeom prst="rect">
            <a:avLst/>
          </a:prstGeom>
          <a:noFill/>
        </p:spPr>
        <p:txBody>
          <a:bodyPr wrap="square" rtlCol="0">
            <a:prstTxWarp prst="textCircle">
              <a:avLst/>
            </a:prstTxWarp>
            <a:spAutoFit/>
          </a:bodyPr>
          <a:lstStyle/>
          <a:p>
            <a:r>
              <a:rPr lang="en-US" sz="1873" dirty="0"/>
              <a:t>Continuous Build &amp; Delivery</a:t>
            </a:r>
          </a:p>
        </p:txBody>
      </p:sp>
      <p:sp>
        <p:nvSpPr>
          <p:cNvPr id="7" name="TextBox 6">
            <a:extLst>
              <a:ext uri="{FF2B5EF4-FFF2-40B4-BE49-F238E27FC236}">
                <a16:creationId xmlns:a16="http://schemas.microsoft.com/office/drawing/2014/main" id="{56A55CAC-2610-475B-9761-16B699995CEF}"/>
              </a:ext>
            </a:extLst>
          </p:cNvPr>
          <p:cNvSpPr txBox="1"/>
          <p:nvPr/>
        </p:nvSpPr>
        <p:spPr>
          <a:xfrm>
            <a:off x="3006220" y="4114610"/>
            <a:ext cx="983846" cy="338554"/>
          </a:xfrm>
          <a:prstGeom prst="rect">
            <a:avLst/>
          </a:prstGeom>
          <a:noFill/>
        </p:spPr>
        <p:txBody>
          <a:bodyPr wrap="square" rtlCol="0">
            <a:spAutoFit/>
          </a:bodyPr>
          <a:lstStyle/>
          <a:p>
            <a:r>
              <a:rPr lang="en-US" sz="1600" b="1" dirty="0"/>
              <a:t>DevOps</a:t>
            </a:r>
          </a:p>
        </p:txBody>
      </p:sp>
      <p:pic>
        <p:nvPicPr>
          <p:cNvPr id="1026" name="Picture 2" descr="Donovan Brown">
            <a:extLst>
              <a:ext uri="{FF2B5EF4-FFF2-40B4-BE49-F238E27FC236}">
                <a16:creationId xmlns:a16="http://schemas.microsoft.com/office/drawing/2014/main" id="{E8860BAC-F343-49E8-A76D-07F6AAB064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39334" y="3214981"/>
            <a:ext cx="1661947" cy="166194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0183298-9CB5-4564-88BB-FE19932405EF}"/>
              </a:ext>
            </a:extLst>
          </p:cNvPr>
          <p:cNvSpPr/>
          <p:nvPr/>
        </p:nvSpPr>
        <p:spPr>
          <a:xfrm>
            <a:off x="5496743" y="2273038"/>
            <a:ext cx="6470110" cy="1207703"/>
          </a:xfrm>
          <a:prstGeom prst="rect">
            <a:avLst/>
          </a:prstGeom>
        </p:spPr>
        <p:txBody>
          <a:bodyPr wrap="square">
            <a:sp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r>
              <a:rPr lang="en-US" sz="2400" dirty="0"/>
              <a:t>…the union of </a:t>
            </a:r>
            <a:r>
              <a:rPr lang="en-US" sz="2400" b="1" dirty="0">
                <a:solidFill>
                  <a:srgbClr val="0078D7"/>
                </a:solidFill>
              </a:rPr>
              <a:t>people</a:t>
            </a:r>
            <a:r>
              <a:rPr lang="en-US" sz="2400" dirty="0"/>
              <a:t>, </a:t>
            </a:r>
            <a:r>
              <a:rPr lang="en-US" sz="2400" b="1" dirty="0">
                <a:solidFill>
                  <a:srgbClr val="0078D7"/>
                </a:solidFill>
              </a:rPr>
              <a:t>process</a:t>
            </a:r>
            <a:r>
              <a:rPr lang="en-US" sz="2400" dirty="0"/>
              <a:t>, and </a:t>
            </a:r>
            <a:r>
              <a:rPr lang="en-US" sz="2400" b="1" dirty="0">
                <a:solidFill>
                  <a:srgbClr val="0078D7"/>
                </a:solidFill>
              </a:rPr>
              <a:t>products</a:t>
            </a:r>
            <a:r>
              <a:rPr lang="en-US" sz="2400" dirty="0"/>
              <a:t> to enable continuous delivery of value to our end users.</a:t>
            </a:r>
            <a:r>
              <a:rPr lang="en-US" sz="2448" dirty="0"/>
              <a:t> </a:t>
            </a:r>
            <a:r>
              <a:rPr lang="en-US" sz="2400" b="1" dirty="0"/>
              <a:t>– Donovan Brown, Microsoft</a:t>
            </a:r>
          </a:p>
        </p:txBody>
      </p:sp>
      <p:grpSp>
        <p:nvGrpSpPr>
          <p:cNvPr id="13" name="Group 12">
            <a:extLst>
              <a:ext uri="{FF2B5EF4-FFF2-40B4-BE49-F238E27FC236}">
                <a16:creationId xmlns:a16="http://schemas.microsoft.com/office/drawing/2014/main" id="{9030E3C5-3B46-4B96-9163-782A3A0D4DDB}"/>
              </a:ext>
            </a:extLst>
          </p:cNvPr>
          <p:cNvGrpSpPr/>
          <p:nvPr/>
        </p:nvGrpSpPr>
        <p:grpSpPr>
          <a:xfrm>
            <a:off x="5337895" y="1268228"/>
            <a:ext cx="965819" cy="1057236"/>
            <a:chOff x="4360803" y="1688277"/>
            <a:chExt cx="1169762" cy="1013297"/>
          </a:xfrm>
          <a:solidFill>
            <a:schemeClr val="accent1">
              <a:alpha val="30000"/>
            </a:schemeClr>
          </a:solidFill>
        </p:grpSpPr>
        <p:sp>
          <p:nvSpPr>
            <p:cNvPr id="14" name="Freeform: Shape 13">
              <a:extLst>
                <a:ext uri="{FF2B5EF4-FFF2-40B4-BE49-F238E27FC236}">
                  <a16:creationId xmlns:a16="http://schemas.microsoft.com/office/drawing/2014/main" id="{FD0AA3AF-6A86-4D9B-BEBF-E438B89C1B36}"/>
                </a:ext>
              </a:extLst>
            </p:cNvPr>
            <p:cNvSpPr/>
            <p:nvPr/>
          </p:nvSpPr>
          <p:spPr>
            <a:xfrm>
              <a:off x="4360803" y="1688277"/>
              <a:ext cx="540177" cy="1013297"/>
            </a:xfrm>
            <a:custGeom>
              <a:avLst/>
              <a:gdLst/>
              <a:ahLst/>
              <a:cxnLst/>
              <a:rect l="l" t="t" r="r" b="b"/>
              <a:pathLst>
                <a:path w="540177" h="1013297">
                  <a:moveTo>
                    <a:pt x="423449" y="0"/>
                  </a:moveTo>
                  <a:lnTo>
                    <a:pt x="540177" y="221038"/>
                  </a:lnTo>
                  <a:cubicBezTo>
                    <a:pt x="444973" y="265742"/>
                    <a:pt x="379159" y="310239"/>
                    <a:pt x="342733" y="354530"/>
                  </a:cubicBezTo>
                  <a:cubicBezTo>
                    <a:pt x="306307" y="398820"/>
                    <a:pt x="286025" y="451182"/>
                    <a:pt x="281886"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grpFill/>
            <a:ln w="25400" cap="flat" cmpd="sng" algn="ctr">
              <a:noFill/>
              <a:prstDash val="solid"/>
            </a:ln>
            <a:effectLst/>
          </p:spPr>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defTabSz="932550">
                <a:defRPr/>
              </a:pPr>
              <a:endParaRPr lang="en-US" sz="1836">
                <a:solidFill>
                  <a:sysClr val="window" lastClr="FFFFFF"/>
                </a:solidFill>
                <a:latin typeface="Calibri"/>
              </a:endParaRPr>
            </a:p>
          </p:txBody>
        </p:sp>
        <p:sp>
          <p:nvSpPr>
            <p:cNvPr id="15" name="Freeform: Shape 14">
              <a:extLst>
                <a:ext uri="{FF2B5EF4-FFF2-40B4-BE49-F238E27FC236}">
                  <a16:creationId xmlns:a16="http://schemas.microsoft.com/office/drawing/2014/main" id="{0AADDD05-E61A-4A67-BEED-F02D5733803E}"/>
                </a:ext>
              </a:extLst>
            </p:cNvPr>
            <p:cNvSpPr/>
            <p:nvPr/>
          </p:nvSpPr>
          <p:spPr>
            <a:xfrm>
              <a:off x="4990388" y="1688277"/>
              <a:ext cx="540177" cy="1013297"/>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grpFill/>
            <a:ln w="25400" cap="flat" cmpd="sng" algn="ctr">
              <a:noFill/>
              <a:prstDash val="solid"/>
            </a:ln>
            <a:effectLst/>
          </p:spPr>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defTabSz="932550">
                <a:defRPr/>
              </a:pPr>
              <a:endParaRPr lang="en-US" sz="1836">
                <a:solidFill>
                  <a:sysClr val="window" lastClr="FFFFFF"/>
                </a:solidFill>
                <a:latin typeface="Calibri"/>
              </a:endParaRPr>
            </a:p>
          </p:txBody>
        </p:sp>
      </p:grpSp>
    </p:spTree>
    <p:extLst>
      <p:ext uri="{BB962C8B-B14F-4D97-AF65-F5344CB8AC3E}">
        <p14:creationId xmlns:p14="http://schemas.microsoft.com/office/powerpoint/2010/main" val="234162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3" grpId="0"/>
      <p:bldP spid="5" grpId="0"/>
      <p:bldP spid="6" grpId="0"/>
      <p:bldP spid="7"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EECE7DD-4BB0-4D2E-B637-9401DC4C7FC7}"/>
              </a:ext>
            </a:extLst>
          </p:cNvPr>
          <p:cNvGraphicFramePr>
            <a:graphicFrameLocks noGrp="1"/>
          </p:cNvGraphicFramePr>
          <p:nvPr>
            <p:ph idx="1"/>
            <p:extLst>
              <p:ext uri="{D42A27DB-BD31-4B8C-83A1-F6EECF244321}">
                <p14:modId xmlns:p14="http://schemas.microsoft.com/office/powerpoint/2010/main" val="1690706774"/>
              </p:ext>
            </p:extLst>
          </p:nvPr>
        </p:nvGraphicFramePr>
        <p:xfrm>
          <a:off x="855768" y="1861968"/>
          <a:ext cx="10724938" cy="4437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Picture 13">
            <a:extLst>
              <a:ext uri="{FF2B5EF4-FFF2-40B4-BE49-F238E27FC236}">
                <a16:creationId xmlns:a16="http://schemas.microsoft.com/office/drawing/2014/main" id="{F8CD2DF3-48CF-447F-891B-3CB716627BC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5768" y="2456805"/>
            <a:ext cx="1183622" cy="1183622"/>
          </a:xfrm>
          <a:prstGeom prst="rect">
            <a:avLst/>
          </a:prstGeom>
        </p:spPr>
      </p:pic>
      <p:pic>
        <p:nvPicPr>
          <p:cNvPr id="12" name="Picture 11" descr="A picture containing silhouette&#10;&#10;Description generated with high confidence">
            <a:extLst>
              <a:ext uri="{FF2B5EF4-FFF2-40B4-BE49-F238E27FC236}">
                <a16:creationId xmlns:a16="http://schemas.microsoft.com/office/drawing/2014/main" id="{A267C8E7-7DAB-46DE-942E-3F82694E391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09930" y="1918394"/>
            <a:ext cx="1958053" cy="1958053"/>
          </a:xfrm>
          <a:prstGeom prst="rect">
            <a:avLst/>
          </a:prstGeom>
        </p:spPr>
      </p:pic>
      <p:sp>
        <p:nvSpPr>
          <p:cNvPr id="2" name="Title 1"/>
          <p:cNvSpPr>
            <a:spLocks noGrp="1"/>
          </p:cNvSpPr>
          <p:nvPr>
            <p:ph type="title"/>
          </p:nvPr>
        </p:nvSpPr>
        <p:spPr/>
        <p:txBody>
          <a:bodyPr/>
          <a:lstStyle/>
          <a:p>
            <a:r>
              <a:rPr lang="en-US" dirty="0"/>
              <a:t>A basic DevOps CI/CD pipeline</a:t>
            </a:r>
          </a:p>
        </p:txBody>
      </p:sp>
      <p:sp>
        <p:nvSpPr>
          <p:cNvPr id="6" name="Rectangle 5">
            <a:extLst>
              <a:ext uri="{FF2B5EF4-FFF2-40B4-BE49-F238E27FC236}">
                <a16:creationId xmlns:a16="http://schemas.microsoft.com/office/drawing/2014/main" id="{7C94C8A2-9B83-45C9-AC02-909C01F26971}"/>
              </a:ext>
            </a:extLst>
          </p:cNvPr>
          <p:cNvSpPr/>
          <p:nvPr/>
        </p:nvSpPr>
        <p:spPr>
          <a:xfrm>
            <a:off x="1211215" y="2802979"/>
            <a:ext cx="462672" cy="34810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t>C#</a:t>
            </a:r>
          </a:p>
        </p:txBody>
      </p:sp>
      <p:sp>
        <p:nvSpPr>
          <p:cNvPr id="7" name="Cylinder 6">
            <a:extLst>
              <a:ext uri="{FF2B5EF4-FFF2-40B4-BE49-F238E27FC236}">
                <a16:creationId xmlns:a16="http://schemas.microsoft.com/office/drawing/2014/main" id="{2779294D-2C8E-4F81-A7F9-36C2D9CD0C28}"/>
              </a:ext>
            </a:extLst>
          </p:cNvPr>
          <p:cNvSpPr/>
          <p:nvPr/>
        </p:nvSpPr>
        <p:spPr>
          <a:xfrm rot="5400000">
            <a:off x="5040532" y="2033575"/>
            <a:ext cx="1040457" cy="188691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873" dirty="0"/>
              <a:t>Build tasks</a:t>
            </a:r>
          </a:p>
        </p:txBody>
      </p:sp>
      <p:sp>
        <p:nvSpPr>
          <p:cNvPr id="9" name="Cylinder 8">
            <a:extLst>
              <a:ext uri="{FF2B5EF4-FFF2-40B4-BE49-F238E27FC236}">
                <a16:creationId xmlns:a16="http://schemas.microsoft.com/office/drawing/2014/main" id="{AFC05F2D-434D-4936-B725-640C4025DF0A}"/>
              </a:ext>
            </a:extLst>
          </p:cNvPr>
          <p:cNvSpPr/>
          <p:nvPr/>
        </p:nvSpPr>
        <p:spPr>
          <a:xfrm rot="5400000">
            <a:off x="7424543" y="2033574"/>
            <a:ext cx="1040457" cy="188691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873" dirty="0"/>
              <a:t>Release tasks</a:t>
            </a:r>
          </a:p>
        </p:txBody>
      </p:sp>
      <p:pic>
        <p:nvPicPr>
          <p:cNvPr id="10" name="Picture 9">
            <a:extLst>
              <a:ext uri="{FF2B5EF4-FFF2-40B4-BE49-F238E27FC236}">
                <a16:creationId xmlns:a16="http://schemas.microsoft.com/office/drawing/2014/main" id="{7DEBBDC2-21C6-4E7C-B128-996B4B9D01E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50084" y="2579121"/>
            <a:ext cx="795824" cy="795824"/>
          </a:xfrm>
          <a:prstGeom prst="rect">
            <a:avLst/>
          </a:prstGeom>
        </p:spPr>
      </p:pic>
      <p:sp>
        <p:nvSpPr>
          <p:cNvPr id="5" name="Cylinder 4">
            <a:extLst>
              <a:ext uri="{FF2B5EF4-FFF2-40B4-BE49-F238E27FC236}">
                <a16:creationId xmlns:a16="http://schemas.microsoft.com/office/drawing/2014/main" id="{AB05CA3F-0447-4578-9249-7EB1F46EBB6F}"/>
              </a:ext>
            </a:extLst>
          </p:cNvPr>
          <p:cNvSpPr/>
          <p:nvPr/>
        </p:nvSpPr>
        <p:spPr>
          <a:xfrm rot="5400000">
            <a:off x="2656521" y="2033576"/>
            <a:ext cx="1040457" cy="188691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873" dirty="0"/>
              <a:t>Code repo</a:t>
            </a:r>
          </a:p>
        </p:txBody>
      </p:sp>
      <p:pic>
        <p:nvPicPr>
          <p:cNvPr id="8" name="Picture 7">
            <a:extLst>
              <a:ext uri="{FF2B5EF4-FFF2-40B4-BE49-F238E27FC236}">
                <a16:creationId xmlns:a16="http://schemas.microsoft.com/office/drawing/2014/main" id="{D107282C-9B5C-4080-AAAC-5D81E8E074DB}"/>
              </a:ext>
            </a:extLst>
          </p:cNvPr>
          <p:cNvPicPr>
            <a:picLocks noChangeAspect="1"/>
          </p:cNvPicPr>
          <p:nvPr/>
        </p:nvPicPr>
        <p:blipFill>
          <a:blip r:embed="rId11"/>
          <a:stretch>
            <a:fillRect/>
          </a:stretch>
        </p:blipFill>
        <p:spPr>
          <a:xfrm>
            <a:off x="423993" y="4773332"/>
            <a:ext cx="7392432" cy="990738"/>
          </a:xfrm>
          <a:prstGeom prst="rect">
            <a:avLst/>
          </a:prstGeom>
        </p:spPr>
      </p:pic>
      <p:cxnSp>
        <p:nvCxnSpPr>
          <p:cNvPr id="13" name="Straight Arrow Connector 12">
            <a:extLst>
              <a:ext uri="{FF2B5EF4-FFF2-40B4-BE49-F238E27FC236}">
                <a16:creationId xmlns:a16="http://schemas.microsoft.com/office/drawing/2014/main" id="{86511DCF-777A-4F03-9CAC-8BB03B6E56E2}"/>
              </a:ext>
            </a:extLst>
          </p:cNvPr>
          <p:cNvCxnSpPr>
            <a:cxnSpLocks/>
            <a:stCxn id="5" idx="4"/>
          </p:cNvCxnSpPr>
          <p:nvPr/>
        </p:nvCxnSpPr>
        <p:spPr>
          <a:xfrm>
            <a:off x="3176749" y="3497264"/>
            <a:ext cx="0" cy="131603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53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97064E-6 3.94008E-6 L 0.62943 -0.00364 " pathEditMode="relative" rAng="0" ptsTypes="AA">
                                      <p:cBhvr>
                                        <p:cTn id="6" dur="2000" fill="hold"/>
                                        <p:tgtEl>
                                          <p:spTgt spid="6"/>
                                        </p:tgtEl>
                                        <p:attrNameLst>
                                          <p:attrName>ppt_x</p:attrName>
                                          <p:attrName>ppt_y</p:attrName>
                                        </p:attrNameLst>
                                      </p:cBhvr>
                                      <p:rCtr x="31465" y="-1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fallacy of right-click </a:t>
            </a:r>
            <a:r>
              <a:rPr lang="en-US" b="1" dirty="0"/>
              <a:t>&gt;</a:t>
            </a:r>
            <a:r>
              <a:rPr lang="en-US" dirty="0"/>
              <a:t> Publish</a:t>
            </a:r>
          </a:p>
        </p:txBody>
      </p:sp>
      <p:sp>
        <p:nvSpPr>
          <p:cNvPr id="8" name="Content Placeholder 7">
            <a:extLst>
              <a:ext uri="{FF2B5EF4-FFF2-40B4-BE49-F238E27FC236}">
                <a16:creationId xmlns:a16="http://schemas.microsoft.com/office/drawing/2014/main" id="{82D45ADE-3199-401A-A793-28F246C9D503}"/>
              </a:ext>
            </a:extLst>
          </p:cNvPr>
          <p:cNvSpPr>
            <a:spLocks noGrp="1"/>
          </p:cNvSpPr>
          <p:nvPr>
            <p:ph idx="1"/>
          </p:nvPr>
        </p:nvSpPr>
        <p:spPr>
          <a:xfrm>
            <a:off x="446088" y="1132205"/>
            <a:ext cx="11563350" cy="2872581"/>
          </a:xfrm>
        </p:spPr>
        <p:txBody>
          <a:bodyPr/>
          <a:lstStyle/>
          <a:p>
            <a:r>
              <a:rPr lang="en-US" dirty="0"/>
              <a:t>Doesn’t scale beyond 1 person</a:t>
            </a:r>
          </a:p>
          <a:p>
            <a:r>
              <a:rPr lang="en-US" dirty="0"/>
              <a:t>VS IDE lock-in</a:t>
            </a:r>
          </a:p>
          <a:p>
            <a:r>
              <a:rPr lang="en-US" dirty="0"/>
              <a:t>Local dependencies may differ from prod</a:t>
            </a:r>
          </a:p>
          <a:p>
            <a:r>
              <a:rPr lang="en-US" dirty="0"/>
              <a:t>Steps are forgotten</a:t>
            </a:r>
          </a:p>
          <a:p>
            <a:r>
              <a:rPr lang="en-US" dirty="0"/>
              <a:t>The school bus factor</a:t>
            </a:r>
          </a:p>
        </p:txBody>
      </p:sp>
      <p:pic>
        <p:nvPicPr>
          <p:cNvPr id="4" name="Picture 3" descr="A close up of a sign&#10;&#10;Description generated with very high confidence">
            <a:extLst>
              <a:ext uri="{FF2B5EF4-FFF2-40B4-BE49-F238E27FC236}">
                <a16:creationId xmlns:a16="http://schemas.microsoft.com/office/drawing/2014/main" id="{6A9BACBD-F1A7-49FD-9BF2-8CC0146F8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2103" y="1861968"/>
            <a:ext cx="3468603" cy="3011952"/>
          </a:xfrm>
          <a:prstGeom prst="rect">
            <a:avLst/>
          </a:prstGeom>
          <a:ln>
            <a:noFill/>
          </a:ln>
          <a:effectLst>
            <a:softEdge rad="112500"/>
          </a:effectLst>
        </p:spPr>
      </p:pic>
    </p:spTree>
    <p:extLst>
      <p:ext uri="{BB962C8B-B14F-4D97-AF65-F5344CB8AC3E}">
        <p14:creationId xmlns:p14="http://schemas.microsoft.com/office/powerpoint/2010/main" val="414290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6000" dirty="0"/>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34975" y="2868497"/>
            <a:ext cx="3090431" cy="1280351"/>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Deliver value to your users faster using proven agile tools to plan, track, and discuss work across your teams.</a:t>
            </a:r>
            <a:endParaRPr lang="en-US" sz="1600"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363361" y="2868497"/>
            <a:ext cx="3471849"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Build, test, and deploy with CI/CD that works with any language, platform, and cloud. Connect to GitHub or any other Git provider and deploy continuously.</a:t>
            </a:r>
            <a:endParaRPr lang="en-US" sz="1600"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503633" y="2868497"/>
            <a:ext cx="3097490"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Get unlimited, cloud-hosted private Git repos and collaborate to build better code with pull requests and advanced file management.</a:t>
            </a:r>
            <a:endParaRPr lang="en-US" sz="1600"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34975" y="5569260"/>
            <a:ext cx="2989403"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Test and ship with confidence using manual and exploratory testing tools.</a:t>
            </a:r>
            <a:endParaRPr lang="en-US" sz="1600"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3361" y="5569260"/>
            <a:ext cx="3435166"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Create, host, and share packages with your team, and add </a:t>
            </a:r>
            <a:r>
              <a:rPr lang="en-GB" sz="1600" dirty="0" err="1">
                <a:solidFill>
                  <a:schemeClr val="tx1">
                    <a:lumMod val="50000"/>
                    <a:lumOff val="50000"/>
                  </a:schemeClr>
                </a:solidFill>
              </a:rPr>
              <a:t>artifacts</a:t>
            </a:r>
            <a:r>
              <a:rPr lang="en-GB" sz="1600" dirty="0">
                <a:solidFill>
                  <a:schemeClr val="tx1">
                    <a:lumMod val="50000"/>
                    <a:lumOff val="50000"/>
                  </a:schemeClr>
                </a:solidFill>
              </a:rPr>
              <a:t> to your CI/CD pipelines with a single click.</a:t>
            </a:r>
            <a:endParaRPr lang="en-US" sz="1600"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63361" y="180185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63361" y="4523236"/>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4975" y="180185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503633" y="180185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4975" y="4523236"/>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34975" y="250014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503633" y="250014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3361" y="250014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34975" y="5190892"/>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3361" y="5190892"/>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521557" y="6155651"/>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azure.com/devops</a:t>
            </a:r>
            <a:endParaRPr lang="en-US" sz="1800" i="0" u="none" strike="noStrike" kern="1200" cap="none" spc="0" baseline="0" noProof="0" dirty="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521557" y="5325124"/>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22025" cy="821603"/>
          </a:xfrm>
        </p:spPr>
        <p:txBody>
          <a:bodyPr/>
          <a:lstStyle/>
          <a:p>
            <a:pPr>
              <a:lnSpc>
                <a:spcPct val="100000"/>
              </a:lnSpc>
            </a:pPr>
            <a:r>
              <a:rPr lang="en-GB" sz="1800">
                <a:solidFill>
                  <a:schemeClr val="tx1">
                    <a:lumMod val="65000"/>
                    <a:lumOff val="35000"/>
                  </a:schemeClr>
                </a:solidFill>
              </a:rPr>
              <a:t>Cloud-hosted pipelines for Linux, Windows and macOS, with unlimited minutes for open source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4975" y="227014"/>
            <a:ext cx="11563350" cy="754061"/>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575510"/>
            <a:ext cx="4505964"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1" y="1825259"/>
            <a:ext cx="4187371" cy="1034129"/>
          </a:xfrm>
          <a:prstGeom prst="rect">
            <a:avLst/>
          </a:prstGeom>
          <a:noFill/>
        </p:spPr>
        <p:txBody>
          <a:bodyPr wrap="square" lIns="182880" tIns="146304" rIns="182880" bIns="146304" rtlCol="0">
            <a:spAutoFit/>
          </a:bodyPr>
          <a:lstStyle/>
          <a:p>
            <a:pPr>
              <a:spcAft>
                <a:spcPts val="600"/>
              </a:spcAft>
            </a:pPr>
            <a:r>
              <a:rPr lang="en-US" sz="1200">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71900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2958772"/>
            <a:ext cx="3975020" cy="1034129"/>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Explore and implement a wide range of community-built build, test, and deployment tasks, along with hundreds of extensions from Slack to </a:t>
            </a:r>
            <a:r>
              <a:rPr lang="en-GB" sz="1200" err="1">
                <a:solidFill>
                  <a:srgbClr val="595959"/>
                </a:solidFill>
              </a:rPr>
              <a:t>SonarCloud</a:t>
            </a:r>
            <a:r>
              <a:rPr lang="en-GB" sz="1200">
                <a:solidFill>
                  <a:srgbClr val="595959"/>
                </a:solidFill>
              </a:rPr>
              <a:t>.</a:t>
            </a:r>
            <a:r>
              <a:rPr lang="en-US" sz="1200">
                <a:solidFill>
                  <a:srgbClr val="595959"/>
                </a:solidFill>
              </a:rPr>
              <a:t> </a:t>
            </a:r>
            <a:r>
              <a:rPr lang="en-GB" sz="1200">
                <a:solidFill>
                  <a:srgbClr val="595959"/>
                </a:solidFill>
              </a:rPr>
              <a:t>Support for YAML, reporting and more</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1257" y="499046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840905"/>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1" y="5101943"/>
            <a:ext cx="4295133" cy="1218795"/>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2C65E1"/>
                </a:solidFill>
                <a:effectLst/>
                <a:uLnTx/>
                <a:uFillTx/>
                <a:latin typeface="Segoe UI Semibold" panose="020B0702040204020203" pitchFamily="34" charset="0"/>
                <a:ea typeface="+mn-ea"/>
                <a:cs typeface="Segoe UI Semibold" panose="020B0702040204020203" pitchFamily="34" charset="0"/>
              </a:rPr>
              <a:t>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45129" y="399512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3870704"/>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4099843"/>
            <a:ext cx="4295132" cy="849463"/>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Easily build and push images to container registries like Docker Hub and Azure Container Registry. Deploy containers to individual hosts or Kubernetes.</a:t>
            </a:r>
            <a:endParaRPr lang="en-US" sz="1200">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094626"/>
            <a:ext cx="342900" cy="342900"/>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7931" y="5089255"/>
            <a:ext cx="361950" cy="361950"/>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275352" y="1546189"/>
            <a:ext cx="6161124" cy="4432579"/>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1957948"/>
            <a:ext cx="5667375" cy="773112"/>
          </a:xfrm>
        </p:spPr>
        <p:txBody>
          <a:bodyPr/>
          <a:lstStyle/>
          <a:p>
            <a:r>
              <a:rPr lang="en-GB" sz="4400"/>
              <a:t>Azure Pipelines</a:t>
            </a:r>
            <a:endParaRPr lang="en-US" sz="4400"/>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3429521"/>
            <a:ext cx="5667374" cy="2310759"/>
          </a:xfrm>
        </p:spPr>
        <p:txBody>
          <a:bodyPr/>
          <a:lstStyle/>
          <a:p>
            <a:pPr>
              <a:lnSpc>
                <a:spcPct val="100000"/>
              </a:lnSpc>
            </a:pPr>
            <a:r>
              <a:rPr lang="en-GB" dirty="0"/>
              <a:t>Free,</a:t>
            </a:r>
            <a:r>
              <a:rPr lang="en-GB" dirty="0">
                <a:latin typeface="+mj-lt"/>
              </a:rPr>
              <a:t> unlimited</a:t>
            </a:r>
            <a:r>
              <a:rPr lang="en-GB" dirty="0"/>
              <a:t> build minutes for public projects</a:t>
            </a:r>
          </a:p>
          <a:p>
            <a:pPr>
              <a:lnSpc>
                <a:spcPct val="100000"/>
              </a:lnSpc>
            </a:pPr>
            <a:r>
              <a:rPr lang="en-GB" dirty="0"/>
              <a:t>Up to 10 free parallel jobs across Windows, Linux, and macOS</a:t>
            </a:r>
            <a:endParaRPr lang="en-US" dirty="0"/>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334126" y="-1"/>
            <a:ext cx="610234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3" y="712977"/>
            <a:ext cx="1244971" cy="1244971"/>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945276" y="2921614"/>
            <a:ext cx="5491199" cy="782808"/>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dirty="0">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2C65E1"/>
                </a:solidFill>
                <a:effectLst/>
                <a:uLnTx/>
                <a:uFillTx/>
                <a:latin typeface="Segoe UI Semibold" panose="020B0702040204020203" pitchFamily="34" charset="0"/>
                <a:ea typeface="+mn-ea"/>
                <a:cs typeface="Segoe UI Semibold" panose="020B0702040204020203" pitchFamily="34" charset="0"/>
              </a:rPr>
              <a:t>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631490" y="5188452"/>
            <a:ext cx="9296153" cy="1392970"/>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933677" y="1686388"/>
            <a:ext cx="2061705"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a:solidFill>
                  <a:schemeClr val="tx1">
                    <a:lumMod val="65000"/>
                    <a:lumOff val="35000"/>
                  </a:schemeClr>
                </a:solidFill>
              </a:rPr>
              <a:t>Mix and match to create </a:t>
            </a:r>
            <a:br>
              <a:rPr lang="en-US" sz="1800">
                <a:solidFill>
                  <a:schemeClr val="tx1">
                    <a:lumMod val="65000"/>
                    <a:lumOff val="35000"/>
                  </a:schemeClr>
                </a:solidFill>
                <a:cs typeface="Segoe UI"/>
              </a:rPr>
            </a:br>
            <a:r>
              <a:rPr lang="en-US" sz="1800">
                <a:solidFill>
                  <a:schemeClr val="tx1">
                    <a:lumMod val="65000"/>
                    <a:lumOff val="35000"/>
                  </a:schemeClr>
                </a:solidFill>
              </a:rPr>
              <a:t>workflows with tools from Microsoft, open source or your favorite 3rd party tools</a:t>
            </a:r>
            <a:endParaRPr lang="en-US" sz="1800">
              <a:solidFill>
                <a:schemeClr val="tx1">
                  <a:lumMod val="65000"/>
                  <a:lumOff val="35000"/>
                </a:schemeClr>
              </a:solidFill>
              <a:cs typeface="Segoe U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6800660" y="1504212"/>
            <a:ext cx="2493485" cy="2483356"/>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2767204" y="1445517"/>
            <a:ext cx="2537516" cy="253226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Choose the tools and clouds you love</a:t>
            </a:r>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2831383" y="152371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42482" y="2193459"/>
            <a:ext cx="957989" cy="1289725"/>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4362322" y="136001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2688586" y="3013743"/>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3985617" y="357865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4915735" y="25553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022591" y="1721208"/>
            <a:ext cx="287046" cy="303344"/>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537547" y="1532739"/>
            <a:ext cx="311624" cy="327912"/>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085295" y="2706029"/>
            <a:ext cx="347611" cy="347510"/>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121474" y="3703852"/>
            <a:ext cx="406291" cy="406175"/>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2847418" y="3153734"/>
            <a:ext cx="359924" cy="368012"/>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6807336" y="1513971"/>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535207" y="2203268"/>
            <a:ext cx="942781" cy="1289725"/>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8347614" y="1340494"/>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6645014" y="303333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7961236" y="35884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8920437" y="256516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2195614" y="567691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7419331" y="5676945"/>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32680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5323053"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6362783" y="567704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9104771" y="2713374"/>
            <a:ext cx="287046" cy="311533"/>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7002032" y="1667319"/>
            <a:ext cx="295239" cy="295154"/>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8541555" y="1505174"/>
            <a:ext cx="295239" cy="303343"/>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6779550" y="3229691"/>
            <a:ext cx="392695" cy="296484"/>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136441" y="3700717"/>
            <a:ext cx="320724" cy="456345"/>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802182" y="1706852"/>
            <a:ext cx="1658619"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dirty="0">
                <a:solidFill>
                  <a:schemeClr val="tx1">
                    <a:lumMod val="65000"/>
                    <a:lumOff val="35000"/>
                  </a:schemeClr>
                </a:solidFill>
              </a:rPr>
              <a:t>Azure DevOps lets </a:t>
            </a:r>
            <a:br>
              <a:rPr lang="en-US" sz="1800" dirty="0">
                <a:solidFill>
                  <a:schemeClr val="tx1">
                    <a:lumMod val="65000"/>
                    <a:lumOff val="35000"/>
                  </a:schemeClr>
                </a:solidFill>
                <a:cs typeface="Segoe UI"/>
              </a:rPr>
            </a:br>
            <a:r>
              <a:rPr lang="en-US" sz="1800" dirty="0">
                <a:solidFill>
                  <a:schemeClr val="tx1">
                    <a:lumMod val="65000"/>
                    <a:lumOff val="35000"/>
                  </a:schemeClr>
                </a:solidFill>
              </a:rPr>
              <a:t>developers </a:t>
            </a:r>
            <a:br>
              <a:rPr lang="en-US" sz="1800" dirty="0">
                <a:solidFill>
                  <a:schemeClr val="tx1">
                    <a:lumMod val="65000"/>
                    <a:lumOff val="35000"/>
                  </a:schemeClr>
                </a:solidFill>
                <a:cs typeface="Segoe UI"/>
              </a:rPr>
            </a:br>
            <a:r>
              <a:rPr lang="en-US" sz="1800" dirty="0">
                <a:solidFill>
                  <a:schemeClr val="tx1">
                    <a:lumMod val="65000"/>
                    <a:lumOff val="35000"/>
                  </a:schemeClr>
                </a:solidFill>
              </a:rPr>
              <a:t>choose the tools that</a:t>
            </a:r>
            <a:r>
              <a:rPr lang="en-US" sz="1800" dirty="0">
                <a:solidFill>
                  <a:schemeClr val="tx1">
                    <a:lumMod val="65000"/>
                    <a:lumOff val="35000"/>
                  </a:schemeClr>
                </a:solidFill>
                <a:cs typeface="Segoe UI"/>
              </a:rPr>
              <a:t> </a:t>
            </a:r>
            <a:r>
              <a:rPr lang="en-US" sz="1800" dirty="0">
                <a:solidFill>
                  <a:schemeClr val="tx1">
                    <a:lumMod val="65000"/>
                    <a:lumOff val="35000"/>
                  </a:schemeClr>
                </a:solidFill>
              </a:rPr>
              <a:t>are right for them</a:t>
            </a: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4274206"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84899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9515767"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60801" y="4950080"/>
            <a:ext cx="7472876" cy="476744"/>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pPr algn="ctr"/>
            <a:r>
              <a:rPr lang="en-US" sz="1600" dirty="0">
                <a:solidFill>
                  <a:schemeClr val="tx1">
                    <a:lumMod val="65000"/>
                    <a:lumOff val="35000"/>
                  </a:schemeClr>
                </a:solidFill>
              </a:rPr>
              <a:t>Target any cloud, on-prem, or both and deploy to the servers you need</a:t>
            </a:r>
            <a:endParaRPr lang="en-US" sz="1600" dirty="0">
              <a:solidFill>
                <a:schemeClr val="tx1">
                  <a:lumMod val="65000"/>
                  <a:lumOff val="35000"/>
                </a:schemeClr>
              </a:solidFill>
              <a:cs typeface="Segoe U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5393112" y="5761153"/>
            <a:ext cx="445040" cy="378824"/>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2203875" y="5787248"/>
            <a:ext cx="566712" cy="280949"/>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3181912" y="5748160"/>
            <a:ext cx="752624" cy="368949"/>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164836" y="5585533"/>
            <a:ext cx="777085" cy="757343"/>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6228493" y="5635853"/>
            <a:ext cx="835795" cy="603195"/>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7548839" y="5815319"/>
            <a:ext cx="302523" cy="282889"/>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8595337" y="5766426"/>
            <a:ext cx="361232" cy="356259"/>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9633230" y="5748339"/>
            <a:ext cx="320041" cy="402342"/>
          </a:xfrm>
          <a:prstGeom prst="rect">
            <a:avLst/>
          </a:prstGeom>
        </p:spPr>
      </p:pic>
    </p:spTree>
    <p:extLst>
      <p:ext uri="{BB962C8B-B14F-4D97-AF65-F5344CB8AC3E}">
        <p14:creationId xmlns:p14="http://schemas.microsoft.com/office/powerpoint/2010/main" val="196288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DevOps.potx" id="{4900416B-8F5F-42C1-904C-5C917F43C81D}" vid="{B1AF2F06-2DB0-4AA7-B491-49BC8E4834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7" ma:contentTypeDescription="Create a new document." ma:contentTypeScope="" ma:versionID="454b11af52e6a4a001d7a94430b0600d">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94f54606d29a996f622cc5db0382967e"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element ref="ns4:Preview"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Preview" ma:index="22" nillable="true" ma:displayName="Preview" ma:format="Image" ma:internalName="Preview">
      <xsd:complexType>
        <xsd:complexContent>
          <xsd:extension base="dms:URL">
            <xsd:sequence>
              <xsd:element name="Url" type="dms:ValidUrl" minOccurs="0" nillable="true"/>
              <xsd:element name="Description" type="xsd:string" nillable="true"/>
            </xsd:sequence>
          </xsd:extension>
        </xsd:complexContent>
      </xsd:complex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Preview xmlns="15c98cf3-0896-4040-874f-f436925621df">
      <Url xsi:nil="true"/>
      <Description xsi:nil="true"/>
    </Preview>
    <_ip_UnifiedCompliancePolicyProperties xmlns="http://schemas.microsoft.com/sharepoint/v3" xsi:nil="true"/>
    <SharedWithUsers xmlns="af610f50-4aee-43ff-9d65-64420adb70d2">
      <UserInfo>
        <DisplayName>Shriram Natarajan</DisplayName>
        <AccountId>645</AccountId>
        <AccountType/>
      </UserInfo>
      <UserInfo>
        <DisplayName>Siddique Juman</DisplayName>
        <AccountId>79219</AccountId>
        <AccountType/>
      </UserInfo>
      <UserInfo>
        <DisplayName>Tiberiu Radu</DisplayName>
        <AccountId>42551</AccountId>
        <AccountType/>
      </UserInfo>
    </SharedWithUsers>
  </documentManagement>
</p:properties>
</file>

<file path=customXml/itemProps1.xml><?xml version="1.0" encoding="utf-8"?>
<ds:datastoreItem xmlns:ds="http://schemas.openxmlformats.org/officeDocument/2006/customXml" ds:itemID="{366A0CB4-B94D-48B7-AE6B-3133538C8C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CFF515-FEE6-4B9C-8B96-C300A0063377}">
  <ds:schemaRefs>
    <ds:schemaRef ds:uri="http://schemas.microsoft.com/sharepoint/v3/contenttype/forms"/>
  </ds:schemaRefs>
</ds:datastoreItem>
</file>

<file path=customXml/itemProps3.xml><?xml version="1.0" encoding="utf-8"?>
<ds:datastoreItem xmlns:ds="http://schemas.openxmlformats.org/officeDocument/2006/customXml" ds:itemID="{32A15399-885A-441B-A114-CB6E80EBF6A5}">
  <ds:schemaRefs>
    <ds:schemaRef ds:uri="http://schemas.microsoft.com/sharepoint/v3"/>
    <ds:schemaRef ds:uri="http://schemas.microsoft.com/sharepoint/v4"/>
    <ds:schemaRef ds:uri="http://purl.org/dc/terms/"/>
    <ds:schemaRef ds:uri="http://www.w3.org/XML/1998/namespace"/>
    <ds:schemaRef ds:uri="http://schemas.microsoft.com/office/2006/documentManagement/types"/>
    <ds:schemaRef ds:uri="http://schemas.microsoft.com/office/infopath/2007/PartnerControls"/>
    <ds:schemaRef ds:uri="15c98cf3-0896-4040-874f-f436925621df"/>
    <ds:schemaRef ds:uri="http://purl.org/dc/elements/1.1/"/>
    <ds:schemaRef ds:uri="http://schemas.openxmlformats.org/package/2006/metadata/core-properties"/>
    <ds:schemaRef ds:uri="af610f50-4aee-43ff-9d65-64420adb70d2"/>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Azure_DevOps</Template>
  <TotalTime>3386</TotalTime>
  <Words>1072</Words>
  <Application>Microsoft Office PowerPoint</Application>
  <PresentationFormat>Custom</PresentationFormat>
  <Paragraphs>206</Paragraphs>
  <Slides>22</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Segoe UI</vt:lpstr>
      <vt:lpstr>Segoe UI Semibold</vt:lpstr>
      <vt:lpstr>Wingdings</vt:lpstr>
      <vt:lpstr>Azure PPT Template - 2018</vt:lpstr>
      <vt:lpstr>DevOps in the Cloud for the .NET Developer</vt:lpstr>
      <vt:lpstr>Agenda</vt:lpstr>
      <vt:lpstr>What is DevOps?</vt:lpstr>
      <vt:lpstr>A basic DevOps CI/CD pipeline</vt:lpstr>
      <vt:lpstr>The fallacy of right-click &gt; Publish</vt:lpstr>
      <vt:lpstr>Introducing Azure DevOps</vt:lpstr>
      <vt:lpstr>Azure Pipelines</vt:lpstr>
      <vt:lpstr>Azure Pipelines</vt:lpstr>
      <vt:lpstr>Azure DevOps: Choose the tools and clouds you love</vt:lpstr>
      <vt:lpstr>Integrated with GitHub</vt:lpstr>
      <vt:lpstr>GitHub integration</vt:lpstr>
      <vt:lpstr>Build pipeline</vt:lpstr>
      <vt:lpstr>Build pipeline construction</vt:lpstr>
      <vt:lpstr>Hosted build agents</vt:lpstr>
      <vt:lpstr>Self-hosted build agents</vt:lpstr>
      <vt:lpstr>Unit testing &amp; code coverage: Windows only</vt:lpstr>
      <vt:lpstr>Unit testing &amp; code coverage: Cross-platform</vt:lpstr>
      <vt:lpstr>Release pipeline</vt:lpstr>
      <vt:lpstr>Release pipeline</vt:lpstr>
      <vt:lpstr>Blue-green deployments</vt:lpstr>
      <vt:lpstr>Azure Pipelines</vt:lpstr>
      <vt:lpstr>Resources    @Scott_Addie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Addie</dc:creator>
  <cp:keywords/>
  <cp:lastModifiedBy>Scott Addie</cp:lastModifiedBy>
  <cp:revision>128</cp:revision>
  <dcterms:created xsi:type="dcterms:W3CDTF">2018-09-20T01:39:41Z</dcterms:created>
  <dcterms:modified xsi:type="dcterms:W3CDTF">2018-10-03T21:30:50Z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